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56" r:id="rId1"/>
  </p:sldMasterIdLst>
  <p:notesMasterIdLst>
    <p:notesMasterId r:id="rId20"/>
  </p:notesMasterIdLst>
  <p:handoutMasterIdLst>
    <p:handoutMasterId r:id="rId21"/>
  </p:handoutMasterIdLst>
  <p:sldIdLst>
    <p:sldId id="535" r:id="rId2"/>
    <p:sldId id="537" r:id="rId3"/>
    <p:sldId id="516" r:id="rId4"/>
    <p:sldId id="584" r:id="rId5"/>
    <p:sldId id="507" r:id="rId6"/>
    <p:sldId id="574" r:id="rId7"/>
    <p:sldId id="561" r:id="rId8"/>
    <p:sldId id="575" r:id="rId9"/>
    <p:sldId id="576" r:id="rId10"/>
    <p:sldId id="577" r:id="rId11"/>
    <p:sldId id="578" r:id="rId12"/>
    <p:sldId id="579" r:id="rId13"/>
    <p:sldId id="564" r:id="rId14"/>
    <p:sldId id="571" r:id="rId15"/>
    <p:sldId id="581" r:id="rId16"/>
    <p:sldId id="554" r:id="rId17"/>
    <p:sldId id="562" r:id="rId18"/>
    <p:sldId id="560" r:id="rId1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568" userDrawn="1">
          <p15:clr>
            <a:srgbClr val="A4A3A4"/>
          </p15:clr>
        </p15:guide>
        <p15:guide id="2" pos="724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F5D0"/>
    <a:srgbClr val="FFFFFF"/>
    <a:srgbClr val="CBD39B"/>
    <a:srgbClr val="A8B26A"/>
    <a:srgbClr val="7B7B7B"/>
    <a:srgbClr val="BFBFB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523" autoAdjust="0"/>
    <p:restoredTop sz="94049" autoAdjust="0"/>
  </p:normalViewPr>
  <p:slideViewPr>
    <p:cSldViewPr snapToGrid="0">
      <p:cViewPr>
        <p:scale>
          <a:sx n="80" d="100"/>
          <a:sy n="80" d="100"/>
        </p:scale>
        <p:origin x="-108" y="366"/>
      </p:cViewPr>
      <p:guideLst>
        <p:guide orient="horz" pos="2568"/>
        <p:guide pos="7248"/>
      </p:guideLst>
    </p:cSldViewPr>
  </p:slideViewPr>
  <p:notesTextViewPr>
    <p:cViewPr>
      <p:scale>
        <a:sx n="1" d="1"/>
        <a:sy n="1" d="1"/>
      </p:scale>
      <p:origin x="0" y="0"/>
    </p:cViewPr>
  </p:notesTextViewPr>
  <p:sorterViewPr>
    <p:cViewPr>
      <p:scale>
        <a:sx n="100" d="100"/>
        <a:sy n="100" d="100"/>
      </p:scale>
      <p:origin x="0" y="582"/>
    </p:cViewPr>
  </p:sorterViewPr>
  <p:notesViewPr>
    <p:cSldViewPr snapToGrid="0">
      <p:cViewPr varScale="1">
        <p:scale>
          <a:sx n="88" d="100"/>
          <a:sy n="88" d="100"/>
        </p:scale>
        <p:origin x="-3828"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amartg\Documents\FlavorPrint\FlavorPrint%20Visitors_GA%201.3.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amartg\Documents\FlavorPrint\FlavorPrint%20Visitors_GA%201.3.14.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amartg\Documents\FlavorPrint\FlavorPrint%20Visitors_GA%201.3.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amartg\Documents\FlavorPrint\FlavorPrint%20Visitors_GA%201.3.14.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chemeClr val="bg1">
                  <a:lumMod val="75000"/>
                </a:schemeClr>
              </a:solidFill>
              <a:ln>
                <a:noFill/>
              </a:ln>
            </c:spPr>
          </c:dPt>
          <c:val>
            <c:numRef>
              <c:f>Sheet4!$H$12:$H$13</c:f>
              <c:numCache>
                <c:formatCode>0.00%</c:formatCode>
                <c:ptCount val="2"/>
                <c:pt idx="0">
                  <c:v>0.439</c:v>
                </c:pt>
                <c:pt idx="1">
                  <c:v>0.23400000000000001</c:v>
                </c:pt>
              </c:numCache>
            </c:numRef>
          </c:val>
        </c:ser>
        <c:dLbls>
          <c:showLegendKey val="0"/>
          <c:showVal val="0"/>
          <c:showCatName val="0"/>
          <c:showSerName val="0"/>
          <c:showPercent val="0"/>
          <c:showBubbleSize val="0"/>
        </c:dLbls>
        <c:gapWidth val="150"/>
        <c:axId val="45511808"/>
        <c:axId val="45513344"/>
      </c:barChart>
      <c:catAx>
        <c:axId val="45511808"/>
        <c:scaling>
          <c:orientation val="minMax"/>
        </c:scaling>
        <c:delete val="0"/>
        <c:axPos val="b"/>
        <c:majorTickMark val="none"/>
        <c:minorTickMark val="none"/>
        <c:tickLblPos val="none"/>
        <c:crossAx val="45513344"/>
        <c:crosses val="autoZero"/>
        <c:auto val="1"/>
        <c:lblAlgn val="ctr"/>
        <c:lblOffset val="100"/>
        <c:noMultiLvlLbl val="0"/>
      </c:catAx>
      <c:valAx>
        <c:axId val="45513344"/>
        <c:scaling>
          <c:orientation val="minMax"/>
        </c:scaling>
        <c:delete val="1"/>
        <c:axPos val="l"/>
        <c:numFmt formatCode="0.00%" sourceLinked="1"/>
        <c:majorTickMark val="out"/>
        <c:minorTickMark val="none"/>
        <c:tickLblPos val="nextTo"/>
        <c:crossAx val="45511808"/>
        <c:crosses val="autoZero"/>
        <c:crossBetween val="between"/>
      </c:valAx>
    </c:plotArea>
    <c:plotVisOnly val="1"/>
    <c:dispBlanksAs val="gap"/>
    <c:showDLblsOverMax val="0"/>
  </c:chart>
  <c:spPr>
    <a:ln>
      <a:no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chemeClr val="bg1">
                  <a:lumMod val="75000"/>
                </a:schemeClr>
              </a:solidFill>
              <a:ln>
                <a:noFill/>
              </a:ln>
            </c:spPr>
          </c:dPt>
          <c:val>
            <c:numRef>
              <c:f>Sheet4!$H$2:$H$3</c:f>
              <c:numCache>
                <c:formatCode>0.00%</c:formatCode>
                <c:ptCount val="2"/>
                <c:pt idx="0">
                  <c:v>2.3800000000000002E-2</c:v>
                </c:pt>
                <c:pt idx="1">
                  <c:v>0.68759999999999999</c:v>
                </c:pt>
              </c:numCache>
            </c:numRef>
          </c:val>
        </c:ser>
        <c:dLbls>
          <c:showLegendKey val="0"/>
          <c:showVal val="0"/>
          <c:showCatName val="0"/>
          <c:showSerName val="0"/>
          <c:showPercent val="0"/>
          <c:showBubbleSize val="0"/>
        </c:dLbls>
        <c:gapWidth val="150"/>
        <c:axId val="45542016"/>
        <c:axId val="45543808"/>
      </c:barChart>
      <c:catAx>
        <c:axId val="45542016"/>
        <c:scaling>
          <c:orientation val="minMax"/>
        </c:scaling>
        <c:delete val="0"/>
        <c:axPos val="b"/>
        <c:majorTickMark val="none"/>
        <c:minorTickMark val="none"/>
        <c:tickLblPos val="none"/>
        <c:crossAx val="45543808"/>
        <c:crosses val="autoZero"/>
        <c:auto val="1"/>
        <c:lblAlgn val="ctr"/>
        <c:lblOffset val="100"/>
        <c:noMultiLvlLbl val="0"/>
      </c:catAx>
      <c:valAx>
        <c:axId val="45543808"/>
        <c:scaling>
          <c:orientation val="minMax"/>
        </c:scaling>
        <c:delete val="1"/>
        <c:axPos val="l"/>
        <c:numFmt formatCode="0.00%" sourceLinked="1"/>
        <c:majorTickMark val="out"/>
        <c:minorTickMark val="none"/>
        <c:tickLblPos val="nextTo"/>
        <c:crossAx val="45542016"/>
        <c:crosses val="autoZero"/>
        <c:crossBetween val="between"/>
      </c:valAx>
    </c:plotArea>
    <c:plotVisOnly val="1"/>
    <c:dispBlanksAs val="gap"/>
    <c:showDLblsOverMax val="0"/>
  </c:chart>
  <c:spPr>
    <a:ln>
      <a:no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chemeClr val="bg1">
                  <a:lumMod val="75000"/>
                </a:schemeClr>
              </a:solidFill>
              <a:ln>
                <a:noFill/>
              </a:ln>
            </c:spPr>
          </c:dPt>
          <c:val>
            <c:numRef>
              <c:f>Sheet4!$B$13:$B$14</c:f>
              <c:numCache>
                <c:formatCode>General</c:formatCode>
                <c:ptCount val="2"/>
                <c:pt idx="0">
                  <c:v>10.91</c:v>
                </c:pt>
                <c:pt idx="1">
                  <c:v>1.89</c:v>
                </c:pt>
              </c:numCache>
            </c:numRef>
          </c:val>
        </c:ser>
        <c:dLbls>
          <c:showLegendKey val="0"/>
          <c:showVal val="0"/>
          <c:showCatName val="0"/>
          <c:showSerName val="0"/>
          <c:showPercent val="0"/>
          <c:showBubbleSize val="0"/>
        </c:dLbls>
        <c:gapWidth val="150"/>
        <c:axId val="45691264"/>
        <c:axId val="45692800"/>
      </c:barChart>
      <c:catAx>
        <c:axId val="45691264"/>
        <c:scaling>
          <c:orientation val="minMax"/>
        </c:scaling>
        <c:delete val="0"/>
        <c:axPos val="b"/>
        <c:majorTickMark val="none"/>
        <c:minorTickMark val="none"/>
        <c:tickLblPos val="none"/>
        <c:crossAx val="45692800"/>
        <c:crosses val="autoZero"/>
        <c:auto val="1"/>
        <c:lblAlgn val="ctr"/>
        <c:lblOffset val="100"/>
        <c:noMultiLvlLbl val="0"/>
      </c:catAx>
      <c:valAx>
        <c:axId val="45692800"/>
        <c:scaling>
          <c:orientation val="minMax"/>
        </c:scaling>
        <c:delete val="1"/>
        <c:axPos val="l"/>
        <c:numFmt formatCode="General" sourceLinked="1"/>
        <c:majorTickMark val="out"/>
        <c:minorTickMark val="none"/>
        <c:tickLblPos val="nextTo"/>
        <c:crossAx val="45691264"/>
        <c:crosses val="autoZero"/>
        <c:crossBetween val="between"/>
      </c:valAx>
    </c:plotArea>
    <c:plotVisOnly val="1"/>
    <c:dispBlanksAs val="gap"/>
    <c:showDLblsOverMax val="0"/>
  </c:chart>
  <c:spPr>
    <a:ln>
      <a:noFill/>
    </a:ln>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invertIfNegative val="0"/>
          <c:dPt>
            <c:idx val="0"/>
            <c:invertIfNegative val="0"/>
            <c:bubble3D val="0"/>
            <c:spPr>
              <a:solidFill>
                <a:srgbClr val="C00000"/>
              </a:solidFill>
            </c:spPr>
          </c:dPt>
          <c:dPt>
            <c:idx val="1"/>
            <c:invertIfNegative val="0"/>
            <c:bubble3D val="0"/>
            <c:spPr>
              <a:solidFill>
                <a:schemeClr val="bg1">
                  <a:lumMod val="75000"/>
                </a:schemeClr>
              </a:solidFill>
              <a:ln>
                <a:noFill/>
              </a:ln>
            </c:spPr>
          </c:dPt>
          <c:val>
            <c:numRef>
              <c:f>Sheet4!$B$2:$B$3</c:f>
              <c:numCache>
                <c:formatCode>h:mm</c:formatCode>
                <c:ptCount val="2"/>
                <c:pt idx="0">
                  <c:v>0.79305555555555562</c:v>
                </c:pt>
                <c:pt idx="1">
                  <c:v>7.1527777777777787E-2</c:v>
                </c:pt>
              </c:numCache>
            </c:numRef>
          </c:val>
        </c:ser>
        <c:dLbls>
          <c:showLegendKey val="0"/>
          <c:showVal val="0"/>
          <c:showCatName val="0"/>
          <c:showSerName val="0"/>
          <c:showPercent val="0"/>
          <c:showBubbleSize val="0"/>
        </c:dLbls>
        <c:gapWidth val="150"/>
        <c:axId val="45717376"/>
        <c:axId val="45718912"/>
      </c:barChart>
      <c:catAx>
        <c:axId val="45717376"/>
        <c:scaling>
          <c:orientation val="minMax"/>
        </c:scaling>
        <c:delete val="0"/>
        <c:axPos val="b"/>
        <c:majorTickMark val="none"/>
        <c:minorTickMark val="none"/>
        <c:tickLblPos val="none"/>
        <c:crossAx val="45718912"/>
        <c:crosses val="autoZero"/>
        <c:auto val="1"/>
        <c:lblAlgn val="ctr"/>
        <c:lblOffset val="100"/>
        <c:noMultiLvlLbl val="0"/>
      </c:catAx>
      <c:valAx>
        <c:axId val="45718912"/>
        <c:scaling>
          <c:orientation val="minMax"/>
        </c:scaling>
        <c:delete val="1"/>
        <c:axPos val="l"/>
        <c:numFmt formatCode="h:mm" sourceLinked="1"/>
        <c:majorTickMark val="out"/>
        <c:minorTickMark val="none"/>
        <c:tickLblPos val="nextTo"/>
        <c:crossAx val="45717376"/>
        <c:crosses val="autoZero"/>
        <c:crossBetween val="between"/>
      </c:valAx>
    </c:plotArea>
    <c:plotVisOnly val="1"/>
    <c:dispBlanksAs val="gap"/>
    <c:showDLblsOverMax val="0"/>
  </c:chart>
  <c:spPr>
    <a:ln>
      <a:no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AB691A4-5E6F-4E25-B169-56BE5E6D0825}" type="datetimeFigureOut">
              <a:rPr lang="en-US" smtClean="0"/>
              <a:t>7/9/2015</a:t>
            </a:fld>
            <a:endParaRPr lang="en-US" dirty="0"/>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E00839A8-1F33-4F40-A1E8-474EBE8DD6EA}" type="slidenum">
              <a:rPr lang="en-US" smtClean="0"/>
              <a:t>‹#›</a:t>
            </a:fld>
            <a:endParaRPr lang="en-US" dirty="0"/>
          </a:p>
        </p:txBody>
      </p:sp>
    </p:spTree>
    <p:extLst>
      <p:ext uri="{BB962C8B-B14F-4D97-AF65-F5344CB8AC3E}">
        <p14:creationId xmlns:p14="http://schemas.microsoft.com/office/powerpoint/2010/main" val="36732484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5617C31-6C8B-4616-9545-66FBC3BEAC83}" type="datetimeFigureOut">
              <a:rPr lang="en-US" smtClean="0"/>
              <a:t>7/9/2015</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EC6AB51-FFED-46D9-918D-9E0934322031}" type="slidenum">
              <a:rPr lang="en-US" smtClean="0"/>
              <a:t>‹#›</a:t>
            </a:fld>
            <a:endParaRPr lang="en-US" dirty="0"/>
          </a:p>
        </p:txBody>
      </p:sp>
    </p:spTree>
    <p:extLst>
      <p:ext uri="{BB962C8B-B14F-4D97-AF65-F5344CB8AC3E}">
        <p14:creationId xmlns:p14="http://schemas.microsoft.com/office/powerpoint/2010/main" val="10878183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6AB51-FFED-46D9-918D-9E0934322031}" type="slidenum">
              <a:rPr lang="en-US" smtClean="0"/>
              <a:t>1</a:t>
            </a:fld>
            <a:endParaRPr lang="en-US" dirty="0"/>
          </a:p>
        </p:txBody>
      </p:sp>
    </p:spTree>
    <p:extLst>
      <p:ext uri="{BB962C8B-B14F-4D97-AF65-F5344CB8AC3E}">
        <p14:creationId xmlns:p14="http://schemas.microsoft.com/office/powerpoint/2010/main" val="39018308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uk-UA"/>
          </a:p>
        </p:txBody>
      </p:sp>
      <p:sp>
        <p:nvSpPr>
          <p:cNvPr id="4" name="Slide Number Placeholder 3"/>
          <p:cNvSpPr>
            <a:spLocks noGrp="1"/>
          </p:cNvSpPr>
          <p:nvPr>
            <p:ph type="sldNum" sz="quarter" idx="10"/>
          </p:nvPr>
        </p:nvSpPr>
        <p:spPr/>
        <p:txBody>
          <a:bodyPr/>
          <a:lstStyle/>
          <a:p>
            <a:fld id="{56383DE2-F2B1-4083-AA3A-71D25C02D3C2}" type="slidenum">
              <a:rPr lang="uk-UA" smtClean="0"/>
              <a:t>2</a:t>
            </a:fld>
            <a:endParaRPr lang="uk-UA"/>
          </a:p>
        </p:txBody>
      </p:sp>
    </p:spTree>
    <p:extLst>
      <p:ext uri="{BB962C8B-B14F-4D97-AF65-F5344CB8AC3E}">
        <p14:creationId xmlns:p14="http://schemas.microsoft.com/office/powerpoint/2010/main" val="39268332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The State of American Dining in 2015</a:t>
            </a:r>
          </a:p>
          <a:p>
            <a:r>
              <a:rPr lang="en-US" dirty="0" smtClean="0"/>
              <a:t>By Zagat Staff | January 20, 2015</a:t>
            </a:r>
          </a:p>
          <a:p>
            <a:endParaRPr lang="en-US" dirty="0" smtClean="0"/>
          </a:p>
          <a:p>
            <a:r>
              <a:rPr lang="en-US" b="1" dirty="0" smtClean="0"/>
              <a:t>Eating Out</a:t>
            </a:r>
            <a:r>
              <a:rPr lang="en-US" dirty="0" smtClean="0"/>
              <a:t/>
            </a:r>
            <a:br>
              <a:rPr lang="en-US" dirty="0" smtClean="0"/>
            </a:br>
            <a:r>
              <a:rPr lang="en-US" dirty="0" smtClean="0"/>
              <a:t>We asked surveyors how many times a week they go out to eat (not counting breakfast) and ended up with a national average of 4.5 times per week. At the high end, Atlanta surveyors eat out the most frequently (5.2 times per week), while the country’s least frequent diners live in Portland, OR, and Minneapolis (both at 3.4 times per week).</a:t>
            </a:r>
          </a:p>
          <a:p>
            <a:endParaRPr lang="en-US" dirty="0" smtClean="0"/>
          </a:p>
          <a:p>
            <a:r>
              <a:rPr lang="en-US" b="1" dirty="0" smtClean="0">
                <a:effectLst/>
              </a:rPr>
              <a:t>Cost of Dining Out</a:t>
            </a:r>
            <a:br>
              <a:rPr lang="en-US" b="1" dirty="0" smtClean="0">
                <a:effectLst/>
              </a:rPr>
            </a:br>
            <a:r>
              <a:rPr lang="en-US" b="1" dirty="0" smtClean="0">
                <a:effectLst/>
              </a:rPr>
              <a:t>|</a:t>
            </a:r>
            <a:r>
              <a:rPr lang="en-US" dirty="0" smtClean="0">
                <a:effectLst/>
              </a:rPr>
              <a:t>New York City has a reputation as an expensive town, and the results of our survey confirm that impression. New York City surveyors reported spending an average of $48.15 for dinner out, $8.75 over the national average of $39.40.</a:t>
            </a:r>
            <a:endParaRPr lang="en-US" dirty="0" smtClean="0"/>
          </a:p>
          <a:p>
            <a:r>
              <a:rPr lang="en-US" dirty="0" smtClean="0"/>
              <a:t>On the other end of the spectrum, if you’re interested in eating cheaply, head to Texas: the two least expensive U.S. dining cities in our survey are Austin ($25.81) and Dallas/Fort Worth ($30.34).</a:t>
            </a:r>
            <a:br>
              <a:rPr lang="en-US" dirty="0" smtClean="0"/>
            </a:b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CEC6AB51-FFED-46D9-918D-9E0934322031}" type="slidenum">
              <a:rPr lang="en-US" smtClean="0"/>
              <a:t>4</a:t>
            </a:fld>
            <a:endParaRPr lang="en-US" dirty="0"/>
          </a:p>
        </p:txBody>
      </p:sp>
    </p:spTree>
    <p:extLst>
      <p:ext uri="{BB962C8B-B14F-4D97-AF65-F5344CB8AC3E}">
        <p14:creationId xmlns:p14="http://schemas.microsoft.com/office/powerpoint/2010/main" val="21629707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6AB51-FFED-46D9-918D-9E0934322031}" type="slidenum">
              <a:rPr lang="en-US" smtClean="0"/>
              <a:t>6</a:t>
            </a:fld>
            <a:endParaRPr lang="en-US" dirty="0"/>
          </a:p>
        </p:txBody>
      </p:sp>
    </p:spTree>
    <p:extLst>
      <p:ext uri="{BB962C8B-B14F-4D97-AF65-F5344CB8AC3E}">
        <p14:creationId xmlns:p14="http://schemas.microsoft.com/office/powerpoint/2010/main" val="25583795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Points of Distribution</a:t>
            </a:r>
            <a:endParaRPr lang="en-US" dirty="0"/>
          </a:p>
        </p:txBody>
      </p:sp>
      <p:sp>
        <p:nvSpPr>
          <p:cNvPr id="4" name="Slide Number Placeholder 3"/>
          <p:cNvSpPr>
            <a:spLocks noGrp="1"/>
          </p:cNvSpPr>
          <p:nvPr>
            <p:ph type="sldNum" sz="quarter" idx="10"/>
          </p:nvPr>
        </p:nvSpPr>
        <p:spPr/>
        <p:txBody>
          <a:bodyPr/>
          <a:lstStyle/>
          <a:p>
            <a:fld id="{CEC6AB51-FFED-46D9-918D-9E0934322031}" type="slidenum">
              <a:rPr lang="en-US" smtClean="0"/>
              <a:t>14</a:t>
            </a:fld>
            <a:endParaRPr lang="en-US" dirty="0"/>
          </a:p>
        </p:txBody>
      </p:sp>
    </p:spTree>
    <p:extLst>
      <p:ext uri="{BB962C8B-B14F-4D97-AF65-F5344CB8AC3E}">
        <p14:creationId xmlns:p14="http://schemas.microsoft.com/office/powerpoint/2010/main" val="41429219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56AFB8-8D29-4AE4-9AA1-EBBF1D7C0953}" type="slidenum">
              <a:rPr lang="en-US" smtClean="0"/>
              <a:t>15</a:t>
            </a:fld>
            <a:endParaRPr lang="en-US" dirty="0"/>
          </a:p>
        </p:txBody>
      </p:sp>
    </p:spTree>
    <p:extLst>
      <p:ext uri="{BB962C8B-B14F-4D97-AF65-F5344CB8AC3E}">
        <p14:creationId xmlns:p14="http://schemas.microsoft.com/office/powerpoint/2010/main" val="867666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EC6AB51-FFED-46D9-918D-9E0934322031}" type="slidenum">
              <a:rPr lang="en-US" smtClean="0"/>
              <a:t>18</a:t>
            </a:fld>
            <a:endParaRPr lang="en-US" dirty="0"/>
          </a:p>
        </p:txBody>
      </p:sp>
    </p:spTree>
    <p:extLst>
      <p:ext uri="{BB962C8B-B14F-4D97-AF65-F5344CB8AC3E}">
        <p14:creationId xmlns:p14="http://schemas.microsoft.com/office/powerpoint/2010/main" val="33460377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09980" y="882376"/>
            <a:ext cx="9966960" cy="2549756"/>
          </a:xfrm>
        </p:spPr>
        <p:txBody>
          <a:bodyPr anchor="b">
            <a:normAutofit/>
          </a:bodyPr>
          <a:lstStyle>
            <a:lvl1pPr algn="l">
              <a:lnSpc>
                <a:spcPct val="100000"/>
              </a:lnSpc>
              <a:defRPr sz="4800" b="1" cap="none" baseline="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109980" y="3513552"/>
            <a:ext cx="9966960" cy="1744248"/>
          </a:xfrm>
        </p:spPr>
        <p:txBody>
          <a:bodyPr>
            <a:normAutofit/>
          </a:bodyPr>
          <a:lstStyle>
            <a:lvl1pPr marL="0" indent="0" algn="l">
              <a:buNone/>
              <a:defRPr sz="2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Strictly Confidential 	Copyright © 2015 Vivanda, Inc.  All rights reserved.</a:t>
            </a:r>
          </a:p>
        </p:txBody>
      </p:sp>
      <p:sp>
        <p:nvSpPr>
          <p:cNvPr id="7" name="Slide Number Placeholder 5"/>
          <p:cNvSpPr>
            <a:spLocks noGrp="1"/>
          </p:cNvSpPr>
          <p:nvPr>
            <p:ph type="sldNum" sz="quarter" idx="4"/>
          </p:nvPr>
        </p:nvSpPr>
        <p:spPr>
          <a:xfrm>
            <a:off x="10665912" y="6223828"/>
            <a:ext cx="944896" cy="365125"/>
          </a:xfrm>
          <a:prstGeom prst="rect">
            <a:avLst/>
          </a:prstGeom>
        </p:spPr>
        <p:txBody>
          <a:bodyPr vert="horz" lIns="91440" tIns="45720" rIns="91440" bIns="45720" rtlCol="0" anchor="ctr"/>
          <a:lstStyle>
            <a:lvl1pPr algn="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740336209"/>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chorCtr="0"/>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lnSpc>
                <a:spcPct val="114000"/>
              </a:lnSpc>
              <a:defRPr>
                <a:latin typeface="Roboto" panose="02000000000000000000" pitchFamily="2" charset="0"/>
                <a:ea typeface="Roboto" panose="02000000000000000000" pitchFamily="2" charset="0"/>
                <a:cs typeface="Roboto" panose="02000000000000000000" pitchFamily="2" charset="0"/>
              </a:defRPr>
            </a:lvl1pPr>
            <a:lvl2pPr>
              <a:lnSpc>
                <a:spcPct val="114000"/>
              </a:lnSpc>
              <a:defRPr>
                <a:latin typeface="Roboto" panose="02000000000000000000" pitchFamily="2" charset="0"/>
                <a:ea typeface="Roboto" panose="02000000000000000000" pitchFamily="2" charset="0"/>
                <a:cs typeface="Roboto" panose="02000000000000000000" pitchFamily="2" charset="0"/>
              </a:defRPr>
            </a:lvl2pPr>
            <a:lvl3pPr>
              <a:lnSpc>
                <a:spcPct val="114000"/>
              </a:lnSpc>
              <a:defRPr>
                <a:latin typeface="Roboto" panose="02000000000000000000" pitchFamily="2" charset="0"/>
                <a:ea typeface="Roboto" panose="02000000000000000000" pitchFamily="2" charset="0"/>
                <a:cs typeface="Roboto" panose="02000000000000000000" pitchFamily="2" charset="0"/>
              </a:defRPr>
            </a:lvl3pPr>
            <a:lvl4pPr>
              <a:lnSpc>
                <a:spcPct val="114000"/>
              </a:lnSpc>
              <a:defRPr>
                <a:latin typeface="Roboto" panose="02000000000000000000" pitchFamily="2" charset="0"/>
                <a:ea typeface="Roboto" panose="02000000000000000000" pitchFamily="2" charset="0"/>
                <a:cs typeface="Roboto" panose="02000000000000000000" pitchFamily="2" charset="0"/>
              </a:defRPr>
            </a:lvl4pPr>
            <a:lvl5pPr>
              <a:lnSpc>
                <a:spcPct val="114000"/>
              </a:lnSpc>
              <a:defRPr>
                <a:latin typeface="Roboto" panose="02000000000000000000" pitchFamily="2" charset="0"/>
                <a:ea typeface="Roboto" panose="02000000000000000000" pitchFamily="2" charset="0"/>
                <a:cs typeface="Roboto" panose="02000000000000000000" pitchFamily="2"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6" name="Text Placeholder 15"/>
          <p:cNvSpPr>
            <a:spLocks noGrp="1"/>
          </p:cNvSpPr>
          <p:nvPr>
            <p:ph type="body" sz="quarter" idx="13"/>
          </p:nvPr>
        </p:nvSpPr>
        <p:spPr>
          <a:xfrm>
            <a:off x="581193" y="1021634"/>
            <a:ext cx="11029616" cy="418857"/>
          </a:xfrm>
        </p:spPr>
        <p:txBody>
          <a:bodyPr tIns="0" bIns="0">
            <a:normAutofit/>
          </a:bodyPr>
          <a:lstStyle>
            <a:lvl1pPr marL="45720" indent="0">
              <a:buNone/>
              <a:defRPr sz="20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Master text styles</a:t>
            </a:r>
          </a:p>
        </p:txBody>
      </p:sp>
      <p:sp>
        <p:nvSpPr>
          <p:cNvPr id="7"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Strictly Confidential 	Copyright © 2015 Vivanda, Inc.  All rights reserved.</a:t>
            </a:r>
          </a:p>
        </p:txBody>
      </p:sp>
      <p:sp>
        <p:nvSpPr>
          <p:cNvPr id="8" name="Slide Number Placeholder 5"/>
          <p:cNvSpPr>
            <a:spLocks noGrp="1"/>
          </p:cNvSpPr>
          <p:nvPr>
            <p:ph type="sldNum" sz="quarter" idx="4"/>
          </p:nvPr>
        </p:nvSpPr>
        <p:spPr>
          <a:xfrm>
            <a:off x="10665912" y="6223828"/>
            <a:ext cx="944896" cy="365125"/>
          </a:xfrm>
          <a:prstGeom prst="rect">
            <a:avLst/>
          </a:prstGeom>
        </p:spPr>
        <p:txBody>
          <a:bodyPr vert="horz" lIns="91440" tIns="45720" rIns="91440" bIns="45720" rtlCol="0" anchor="ctr"/>
          <a:lstStyle>
            <a:lvl1pPr algn="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57F1E4F-1CFF-5643-939E-217C01CDF565}" type="slidenum">
              <a:rPr lang="en-US" smtClean="0"/>
              <a:pPr/>
              <a:t>‹#›</a:t>
            </a:fld>
            <a:endParaRPr lang="en-US" dirty="0"/>
          </a:p>
        </p:txBody>
      </p:sp>
      <p:pic>
        <p:nvPicPr>
          <p:cNvPr id="9" name="Picture 2" descr="Inline imag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192" y="6231439"/>
            <a:ext cx="1208476" cy="3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615358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275443"/>
          </a:xfrm>
        </p:spPr>
        <p:txBody>
          <a:bodyPr anchor="b">
            <a:noAutofit/>
          </a:bodyPr>
          <a:lstStyle>
            <a:lvl1pPr algn="ctr">
              <a:lnSpc>
                <a:spcPct val="85000"/>
              </a:lnSpc>
              <a:defRPr sz="3600" b="0" cap="none" baseline="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1709928" y="3716110"/>
            <a:ext cx="8769096" cy="1363806"/>
          </a:xfrm>
        </p:spPr>
        <p:txBody>
          <a:bodyPr anchor="t">
            <a:normAutofit/>
          </a:bodyPr>
          <a:lstStyle>
            <a:lvl1pPr marL="0" indent="0" algn="ctr">
              <a:buNone/>
              <a:defRPr sz="2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cxnSp>
        <p:nvCxnSpPr>
          <p:cNvPr id="7" name="Straight Connector 6"/>
          <p:cNvCxnSpPr/>
          <p:nvPr/>
        </p:nvCxnSpPr>
        <p:spPr>
          <a:xfrm>
            <a:off x="1709928" y="3581998"/>
            <a:ext cx="8769096"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Strictly Confidential 	Copyright © 2015 Vivanda, Inc.  All rights reserved.</a:t>
            </a:r>
          </a:p>
        </p:txBody>
      </p:sp>
      <p:sp>
        <p:nvSpPr>
          <p:cNvPr id="9" name="Slide Number Placeholder 5"/>
          <p:cNvSpPr>
            <a:spLocks noGrp="1"/>
          </p:cNvSpPr>
          <p:nvPr>
            <p:ph type="sldNum" sz="quarter" idx="4"/>
          </p:nvPr>
        </p:nvSpPr>
        <p:spPr>
          <a:xfrm>
            <a:off x="10665912" y="6223828"/>
            <a:ext cx="944896" cy="365125"/>
          </a:xfrm>
          <a:prstGeom prst="rect">
            <a:avLst/>
          </a:prstGeom>
        </p:spPr>
        <p:txBody>
          <a:bodyPr vert="horz" lIns="91440" tIns="45720" rIns="91440" bIns="45720" rtlCol="0" anchor="ctr"/>
          <a:lstStyle>
            <a:lvl1pPr algn="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57F1E4F-1CFF-5643-939E-217C01CDF565}" type="slidenum">
              <a:rPr lang="en-US" smtClean="0"/>
              <a:pPr/>
              <a:t>‹#›</a:t>
            </a:fld>
            <a:endParaRPr lang="en-US" dirty="0"/>
          </a:p>
        </p:txBody>
      </p:sp>
      <p:pic>
        <p:nvPicPr>
          <p:cNvPr id="10" name="Picture 2" descr="Inline imag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192" y="6231439"/>
            <a:ext cx="1208476" cy="3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201328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r>
              <a:rPr lang="en-US" smtClean="0"/>
              <a:t>Click to edit Master title style</a:t>
            </a:r>
            <a:endParaRPr lang="en-US" dirty="0"/>
          </a:p>
        </p:txBody>
      </p:sp>
      <p:sp>
        <p:nvSpPr>
          <p:cNvPr id="11" name="Text Placeholder 15"/>
          <p:cNvSpPr>
            <a:spLocks noGrp="1"/>
          </p:cNvSpPr>
          <p:nvPr>
            <p:ph type="body" sz="quarter" idx="13"/>
          </p:nvPr>
        </p:nvSpPr>
        <p:spPr>
          <a:xfrm>
            <a:off x="581193" y="1021634"/>
            <a:ext cx="11029616" cy="418857"/>
          </a:xfrm>
        </p:spPr>
        <p:txBody>
          <a:bodyPr tIns="0" bIns="0">
            <a:normAutofit/>
          </a:bodyPr>
          <a:lstStyle>
            <a:lvl1pPr marL="45720" indent="0">
              <a:buNone/>
              <a:defRPr sz="2000">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Click to edit Master text styles</a:t>
            </a:r>
          </a:p>
        </p:txBody>
      </p:sp>
      <p:pic>
        <p:nvPicPr>
          <p:cNvPr id="6" name="Picture 2" descr="Inline imag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192" y="6231439"/>
            <a:ext cx="1208476" cy="3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Strictly Confidential 	Copyright © 2015 Vivanda, Inc.  All rights reserved.</a:t>
            </a:r>
          </a:p>
        </p:txBody>
      </p:sp>
      <p:sp>
        <p:nvSpPr>
          <p:cNvPr id="8" name="Slide Number Placeholder 5"/>
          <p:cNvSpPr>
            <a:spLocks noGrp="1"/>
          </p:cNvSpPr>
          <p:nvPr>
            <p:ph type="sldNum" sz="quarter" idx="4"/>
          </p:nvPr>
        </p:nvSpPr>
        <p:spPr>
          <a:xfrm>
            <a:off x="10665912" y="6223828"/>
            <a:ext cx="944896" cy="365125"/>
          </a:xfrm>
          <a:prstGeom prst="rect">
            <a:avLst/>
          </a:prstGeom>
        </p:spPr>
        <p:txBody>
          <a:bodyPr vert="horz" lIns="91440" tIns="45720" rIns="91440" bIns="45720" rtlCol="0" anchor="ctr"/>
          <a:lstStyle>
            <a:lvl1pPr algn="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4829567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Strictly Confidential 	Copyright © 2015 Vivanda, Inc.  All rights reserved.</a:t>
            </a:r>
          </a:p>
        </p:txBody>
      </p:sp>
      <p:sp>
        <p:nvSpPr>
          <p:cNvPr id="5" name="Slide Number Placeholder 5"/>
          <p:cNvSpPr>
            <a:spLocks noGrp="1"/>
          </p:cNvSpPr>
          <p:nvPr>
            <p:ph type="sldNum" sz="quarter" idx="4"/>
          </p:nvPr>
        </p:nvSpPr>
        <p:spPr>
          <a:xfrm>
            <a:off x="10665912" y="6223828"/>
            <a:ext cx="944896" cy="365125"/>
          </a:xfrm>
          <a:prstGeom prst="rect">
            <a:avLst/>
          </a:prstGeom>
        </p:spPr>
        <p:txBody>
          <a:bodyPr vert="horz" lIns="91440" tIns="45720" rIns="91440" bIns="45720" rtlCol="0" anchor="ctr"/>
          <a:lstStyle>
            <a:lvl1pPr algn="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57F1E4F-1CFF-5643-939E-217C01CDF565}" type="slidenum">
              <a:rPr lang="en-US" smtClean="0"/>
              <a:pPr/>
              <a:t>‹#›</a:t>
            </a:fld>
            <a:endParaRPr lang="en-US" dirty="0"/>
          </a:p>
        </p:txBody>
      </p:sp>
      <p:pic>
        <p:nvPicPr>
          <p:cNvPr id="6" name="Picture 2" descr="Inline imag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81192" y="6231439"/>
            <a:ext cx="1208476" cy="3728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2145126"/>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userDrawn="1">
  <p:cSld name="67_Title Only">
    <p:bg>
      <p:bgPr>
        <a:solidFill>
          <a:srgbClr val="F0F5D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150614" y="3874224"/>
            <a:ext cx="7890773" cy="917621"/>
          </a:xfrm>
        </p:spPr>
        <p:txBody>
          <a:bodyPr/>
          <a:lstStyle>
            <a:lvl1pPr algn="ctr">
              <a:defRPr>
                <a:solidFill>
                  <a:schemeClr val="tx1"/>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Click to edit Master title style</a:t>
            </a:r>
            <a:endParaRPr lang="en-US" dirty="0"/>
          </a:p>
        </p:txBody>
      </p:sp>
      <p:sp>
        <p:nvSpPr>
          <p:cNvPr id="53" name="Text Placeholder 7"/>
          <p:cNvSpPr>
            <a:spLocks noGrp="1"/>
          </p:cNvSpPr>
          <p:nvPr>
            <p:ph type="body" sz="quarter" idx="16" hasCustomPrompt="1"/>
          </p:nvPr>
        </p:nvSpPr>
        <p:spPr>
          <a:xfrm>
            <a:off x="2178993" y="4791846"/>
            <a:ext cx="7859952" cy="1391719"/>
          </a:xfrm>
        </p:spPr>
        <p:txBody>
          <a:bodyPr anchor="t">
            <a:noAutofit/>
          </a:bodyPr>
          <a:lstStyle>
            <a:lvl1pPr marL="0" indent="0" algn="ctr">
              <a:buNone/>
              <a:defRPr sz="1900" b="0" baseline="0">
                <a:solidFill>
                  <a:schemeClr val="tx1"/>
                </a:solidFill>
                <a:latin typeface="Roboto" panose="02000000000000000000" pitchFamily="2" charset="0"/>
                <a:ea typeface="Roboto" panose="02000000000000000000" pitchFamily="2" charset="0"/>
                <a:cs typeface="Roboto" panose="02000000000000000000" pitchFamily="2" charset="0"/>
              </a:defRPr>
            </a:lvl1pPr>
          </a:lstStyle>
          <a:p>
            <a:pPr lvl="0"/>
            <a:r>
              <a:rPr lang="en-US" dirty="0" smtClean="0"/>
              <a:t>Sample text</a:t>
            </a:r>
            <a:endParaRPr lang="uk-UA" dirty="0"/>
          </a:p>
        </p:txBody>
      </p:sp>
      <p:sp>
        <p:nvSpPr>
          <p:cNvPr id="4" name="Picture Placeholder 3"/>
          <p:cNvSpPr>
            <a:spLocks noGrp="1"/>
          </p:cNvSpPr>
          <p:nvPr>
            <p:ph type="pic" sz="quarter" idx="24"/>
          </p:nvPr>
        </p:nvSpPr>
        <p:spPr>
          <a:xfrm>
            <a:off x="4568328" y="420892"/>
            <a:ext cx="3055345" cy="3055345"/>
          </a:xfrm>
          <a:prstGeom prst="ellipse">
            <a:avLst/>
          </a:prstGeom>
          <a:ln w="12700">
            <a:solidFill>
              <a:srgbClr val="FFFFFF"/>
            </a:solidFill>
          </a:ln>
          <a:effectLst>
            <a:outerShdw blurRad="114300" dist="38100" dir="5400000" algn="t" rotWithShape="0">
              <a:prstClr val="black">
                <a:alpha val="40000"/>
              </a:prstClr>
            </a:outerShdw>
          </a:effectLst>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uk-UA"/>
          </a:p>
        </p:txBody>
      </p:sp>
      <p:sp>
        <p:nvSpPr>
          <p:cNvPr id="6" name="Picture Placeholder 3"/>
          <p:cNvSpPr>
            <a:spLocks noGrp="1"/>
          </p:cNvSpPr>
          <p:nvPr>
            <p:ph type="pic" sz="quarter" idx="25"/>
          </p:nvPr>
        </p:nvSpPr>
        <p:spPr>
          <a:xfrm>
            <a:off x="7814628" y="281931"/>
            <a:ext cx="1659877" cy="1659875"/>
          </a:xfrm>
          <a:prstGeom prst="ellipse">
            <a:avLst/>
          </a:prstGeom>
          <a:ln w="12700">
            <a:solidFill>
              <a:srgbClr val="FFFFFF"/>
            </a:solidFill>
          </a:ln>
          <a:effectLst>
            <a:outerShdw blurRad="114300" dist="38100" dir="5400000" algn="t" rotWithShape="0">
              <a:prstClr val="black">
                <a:alpha val="40000"/>
              </a:prstClr>
            </a:outerShdw>
          </a:effectLst>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uk-UA"/>
          </a:p>
        </p:txBody>
      </p:sp>
      <p:sp>
        <p:nvSpPr>
          <p:cNvPr id="7" name="Picture Placeholder 3"/>
          <p:cNvSpPr>
            <a:spLocks noGrp="1"/>
          </p:cNvSpPr>
          <p:nvPr>
            <p:ph type="pic" sz="quarter" idx="26"/>
          </p:nvPr>
        </p:nvSpPr>
        <p:spPr>
          <a:xfrm>
            <a:off x="3363818" y="2343695"/>
            <a:ext cx="1204509" cy="1204508"/>
          </a:xfrm>
          <a:prstGeom prst="ellipse">
            <a:avLst/>
          </a:prstGeom>
          <a:ln w="12700">
            <a:solidFill>
              <a:srgbClr val="FFFFFF"/>
            </a:solidFill>
          </a:ln>
          <a:effectLst>
            <a:outerShdw blurRad="114300" dist="38100" dir="5400000" algn="t" rotWithShape="0">
              <a:prstClr val="black">
                <a:alpha val="40000"/>
              </a:prstClr>
            </a:outerShdw>
          </a:effectLst>
        </p:spPr>
        <p:txBody>
          <a:bodyPr/>
          <a:lstStyle>
            <a:lvl1pPr>
              <a:defRPr>
                <a:latin typeface="Roboto" panose="02000000000000000000" pitchFamily="2" charset="0"/>
                <a:ea typeface="Roboto" panose="02000000000000000000" pitchFamily="2" charset="0"/>
                <a:cs typeface="Roboto" panose="02000000000000000000" pitchFamily="2" charset="0"/>
              </a:defRPr>
            </a:lvl1pPr>
          </a:lstStyle>
          <a:p>
            <a:endParaRPr lang="uk-UA"/>
          </a:p>
        </p:txBody>
      </p:sp>
    </p:spTree>
    <p:extLst>
      <p:ext uri="{BB962C8B-B14F-4D97-AF65-F5344CB8AC3E}">
        <p14:creationId xmlns:p14="http://schemas.microsoft.com/office/powerpoint/2010/main" val="17025285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extLst mod="1">
    <p:ext uri="{DCECCB84-F9BA-43D5-87BE-67443E8EF086}">
      <p15:sldGuideLst xmlns:p15="http://schemas.microsoft.com/office/powerpoint/2012/main" xmlns="">
        <p15:guide id="1"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9" name="Shape 19"/>
          <p:cNvSpPr>
            <a:spLocks noGrp="1"/>
          </p:cNvSpPr>
          <p:nvPr>
            <p:ph type="title"/>
          </p:nvPr>
        </p:nvSpPr>
        <p:spPr>
          <a:prstGeom prst="rect">
            <a:avLst/>
          </a:prstGeom>
        </p:spPr>
        <p:txBody>
          <a:bodyPr/>
          <a:lstStyle/>
          <a:p>
            <a:pPr lvl="0">
              <a:defRPr sz="1800">
                <a:solidFill>
                  <a:srgbClr val="000000"/>
                </a:solidFill>
              </a:defRPr>
            </a:pPr>
            <a:r>
              <a:rPr sz="4700">
                <a:solidFill>
                  <a:srgbClr val="FFFFFF"/>
                </a:solidFill>
              </a:rPr>
              <a:t>Title Text</a:t>
            </a:r>
          </a:p>
        </p:txBody>
      </p:sp>
      <p:sp>
        <p:nvSpPr>
          <p:cNvPr id="20" name="Shape 20"/>
          <p:cNvSpPr>
            <a:spLocks noGrp="1"/>
          </p:cNvSpPr>
          <p:nvPr>
            <p:ph type="sldNum" sz="quarter" idx="2"/>
          </p:nvPr>
        </p:nvSpPr>
        <p:spPr>
          <a:xfrm>
            <a:off x="11859235" y="6534762"/>
            <a:ext cx="226619" cy="234951"/>
          </a:xfrm>
          <a:prstGeom prst="rect">
            <a:avLst/>
          </a:prstGeom>
        </p:spPr>
        <p:txBody>
          <a:bodyPr/>
          <a:lstStyle/>
          <a:p>
            <a:pPr lvl="0"/>
            <a:fld id="{86CB4B4D-7CA3-9044-876B-883B54F8677D}" type="slidenum">
              <a:t>‹#›</a:t>
            </a:fld>
            <a:endParaRPr dirty="0"/>
          </a:p>
        </p:txBody>
      </p:sp>
      <p:sp>
        <p:nvSpPr>
          <p:cNvPr id="4"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Lato" panose="020F0502020204030203" pitchFamily="34" charset="0"/>
              </a:defRPr>
            </a:lvl1pPr>
          </a:lstStyle>
          <a:p>
            <a:r>
              <a:rPr lang="en-US" dirty="0" smtClean="0"/>
              <a:t>Strictly Confidential 	Copyright © 2015 Vivanda, Inc.  All rights reserved.</a:t>
            </a:r>
          </a:p>
        </p:txBody>
      </p:sp>
      <p:sp>
        <p:nvSpPr>
          <p:cNvPr id="5" name="Slide Number Placeholder 5"/>
          <p:cNvSpPr txBox="1">
            <a:spLocks/>
          </p:cNvSpPr>
          <p:nvPr userDrawn="1"/>
        </p:nvSpPr>
        <p:spPr>
          <a:xfrm>
            <a:off x="10665912" y="6223828"/>
            <a:ext cx="944896" cy="365125"/>
          </a:xfrm>
          <a:prstGeom prst="rect">
            <a:avLst/>
          </a:prstGeom>
        </p:spPr>
        <p:txBody>
          <a:bodyPr vert="horz" lIns="91440" tIns="45720" rIns="91440" bIns="45720" rtlCol="0" anchor="ctr"/>
          <a:lstStyle>
            <a:defPPr>
              <a:defRPr lang="en-US"/>
            </a:defPPr>
            <a:lvl1pPr marL="0" algn="r" defTabSz="457200" rtl="0" eaLnBrk="1" latinLnBrk="0" hangingPunct="1">
              <a:defRPr sz="1000" kern="1200">
                <a:solidFill>
                  <a:schemeClr val="accent6">
                    <a:lumMod val="75000"/>
                  </a:schemeClr>
                </a:solidFill>
                <a:latin typeface="Lato" panose="020F0502020204030203" pitchFamily="34" charset="0"/>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743694464"/>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106680" y="125262"/>
            <a:ext cx="11978640" cy="6601505"/>
          </a:xfrm>
          <a:prstGeom prst="rect">
            <a:avLst/>
          </a:prstGeom>
          <a:solidFill>
            <a:schemeClr val="bg1"/>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581192" y="450937"/>
            <a:ext cx="11029616" cy="570697"/>
          </a:xfrm>
          <a:prstGeom prst="rect">
            <a:avLst/>
          </a:prstGeom>
        </p:spPr>
        <p:txBody>
          <a:bodyPr vert="horz" lIns="91440" tIns="45720" rIns="91440" bIns="45720" rtlCol="0" anchor="ctr" anchorCtr="0">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81192" y="1603332"/>
            <a:ext cx="11029616" cy="449266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4"/>
          </p:nvPr>
        </p:nvSpPr>
        <p:spPr>
          <a:xfrm>
            <a:off x="10665912" y="6223828"/>
            <a:ext cx="944896" cy="365125"/>
          </a:xfrm>
          <a:prstGeom prst="rect">
            <a:avLst/>
          </a:prstGeom>
        </p:spPr>
        <p:txBody>
          <a:bodyPr vert="horz" lIns="91440" tIns="45720" rIns="91440" bIns="45720" rtlCol="0" anchor="ctr"/>
          <a:lstStyle>
            <a:lvl1pPr algn="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fld id="{D57F1E4F-1CFF-5643-939E-217C01CDF565}" type="slidenum">
              <a:rPr lang="en-US" smtClean="0"/>
              <a:pPr/>
              <a:t>‹#›</a:t>
            </a:fld>
            <a:endParaRPr lang="en-US" dirty="0"/>
          </a:p>
        </p:txBody>
      </p:sp>
      <p:sp>
        <p:nvSpPr>
          <p:cNvPr id="9" name="Footer Placeholder 4"/>
          <p:cNvSpPr>
            <a:spLocks noGrp="1"/>
          </p:cNvSpPr>
          <p:nvPr>
            <p:ph type="ftr" sz="quarter" idx="3"/>
          </p:nvPr>
        </p:nvSpPr>
        <p:spPr>
          <a:xfrm>
            <a:off x="1689969" y="62238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dirty="0" smtClean="0"/>
              <a:t>Strictly Confidential 	Copyright © 2015 Vivanda, Inc.  All rights reserved.</a:t>
            </a:r>
          </a:p>
        </p:txBody>
      </p:sp>
    </p:spTree>
    <p:extLst>
      <p:ext uri="{BB962C8B-B14F-4D97-AF65-F5344CB8AC3E}">
        <p14:creationId xmlns:p14="http://schemas.microsoft.com/office/powerpoint/2010/main" val="1685781221"/>
      </p:ext>
    </p:extLst>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2" r:id="rId4"/>
    <p:sldLayoutId id="2147483663" r:id="rId5"/>
    <p:sldLayoutId id="2147483669" r:id="rId6"/>
    <p:sldLayoutId id="2147483671" r:id="rId7"/>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kern="1200">
          <a:solidFill>
            <a:schemeClr val="accent6">
              <a:lumMod val="50000"/>
            </a:schemeClr>
          </a:solidFill>
          <a:latin typeface="Roboto" panose="02000000000000000000" pitchFamily="2" charset="0"/>
          <a:ea typeface="Roboto" panose="02000000000000000000" pitchFamily="2" charset="0"/>
          <a:cs typeface="Roboto" panose="02000000000000000000" pitchFamily="2" charset="0"/>
        </a:defRPr>
      </a:lvl1pPr>
    </p:titleStyle>
    <p:bodyStyle>
      <a:lvl1pPr marL="22860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8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6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2pPr>
      <a:lvl3pPr marL="73152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4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3pPr>
      <a:lvl4pPr marL="100584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2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4pPr>
      <a:lvl5pPr marL="128016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2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32.jpeg"/><Relationship Id="rId13" Type="http://schemas.openxmlformats.org/officeDocument/2006/relationships/image" Target="../media/image37.jpeg"/><Relationship Id="rId18" Type="http://schemas.openxmlformats.org/officeDocument/2006/relationships/image" Target="../media/image42.png"/><Relationship Id="rId3" Type="http://schemas.openxmlformats.org/officeDocument/2006/relationships/image" Target="../media/image27.jpeg"/><Relationship Id="rId7" Type="http://schemas.openxmlformats.org/officeDocument/2006/relationships/image" Target="../media/image31.jpeg"/><Relationship Id="rId12" Type="http://schemas.openxmlformats.org/officeDocument/2006/relationships/image" Target="../media/image36.png"/><Relationship Id="rId17" Type="http://schemas.openxmlformats.org/officeDocument/2006/relationships/image" Target="../media/image41.jpeg"/><Relationship Id="rId2" Type="http://schemas.openxmlformats.org/officeDocument/2006/relationships/notesSlide" Target="../notesSlides/notesSlide5.xml"/><Relationship Id="rId16" Type="http://schemas.openxmlformats.org/officeDocument/2006/relationships/image" Target="../media/image40.png"/><Relationship Id="rId1" Type="http://schemas.openxmlformats.org/officeDocument/2006/relationships/slideLayout" Target="../slideLayouts/slideLayout4.xml"/><Relationship Id="rId6" Type="http://schemas.openxmlformats.org/officeDocument/2006/relationships/image" Target="../media/image30.png"/><Relationship Id="rId11" Type="http://schemas.openxmlformats.org/officeDocument/2006/relationships/image" Target="../media/image35.png"/><Relationship Id="rId5" Type="http://schemas.openxmlformats.org/officeDocument/2006/relationships/image" Target="../media/image29.jpeg"/><Relationship Id="rId15" Type="http://schemas.openxmlformats.org/officeDocument/2006/relationships/image" Target="../media/image39.png"/><Relationship Id="rId10" Type="http://schemas.openxmlformats.org/officeDocument/2006/relationships/image" Target="../media/image34.jpe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jpeg"/><Relationship Id="rId14" Type="http://schemas.openxmlformats.org/officeDocument/2006/relationships/image" Target="../media/image38.jpeg"/></Relationships>
</file>

<file path=ppt/slides/_rels/slide15.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chart" Target="../charts/chart1.xml"/><Relationship Id="rId7" Type="http://schemas.openxmlformats.org/officeDocument/2006/relationships/image" Target="../media/image44.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 Id="rId9" Type="http://schemas.openxmlformats.org/officeDocument/2006/relationships/image" Target="../media/image46.png"/></Relationships>
</file>

<file path=ppt/slides/_rels/slide1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image" Target="../media/image50.png"/><Relationship Id="rId7" Type="http://schemas.openxmlformats.org/officeDocument/2006/relationships/image" Target="../media/image54.jpeg"/><Relationship Id="rId2" Type="http://schemas.openxmlformats.org/officeDocument/2006/relationships/image" Target="../media/image49.png"/><Relationship Id="rId1" Type="http://schemas.openxmlformats.org/officeDocument/2006/relationships/slideLayout" Target="../slideLayouts/slideLayout2.xml"/><Relationship Id="rId6" Type="http://schemas.openxmlformats.org/officeDocument/2006/relationships/image" Target="../media/image53.png"/><Relationship Id="rId5" Type="http://schemas.openxmlformats.org/officeDocument/2006/relationships/image" Target="../media/image52.png"/><Relationship Id="rId4" Type="http://schemas.openxmlformats.org/officeDocument/2006/relationships/image" Target="../media/image51.jpeg"/><Relationship Id="rId9" Type="http://schemas.openxmlformats.org/officeDocument/2006/relationships/image" Target="../media/image56.png"/></Relationships>
</file>

<file path=ppt/slides/_rels/slide18.xml.rels><?xml version="1.0" encoding="UTF-8" standalone="yes"?>
<Relationships xmlns="http://schemas.openxmlformats.org/package/2006/relationships"><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60.jpeg"/><Relationship Id="rId5" Type="http://schemas.openxmlformats.org/officeDocument/2006/relationships/image" Target="../media/image59.png"/><Relationship Id="rId4" Type="http://schemas.openxmlformats.org/officeDocument/2006/relationships/image" Target="../media/image58.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4.xml"/><Relationship Id="rId6" Type="http://schemas.openxmlformats.org/officeDocument/2006/relationships/image" Target="../media/image14.png"/><Relationship Id="rId11" Type="http://schemas.openxmlformats.org/officeDocument/2006/relationships/image" Target="../media/image19.jpeg"/><Relationship Id="rId5" Type="http://schemas.openxmlformats.org/officeDocument/2006/relationships/image" Target="../media/image13.jpeg"/><Relationship Id="rId10" Type="http://schemas.openxmlformats.org/officeDocument/2006/relationships/image" Target="../media/image18.png"/><Relationship Id="rId4" Type="http://schemas.openxmlformats.org/officeDocument/2006/relationships/image" Target="../media/image12.jpeg"/><Relationship Id="rId9"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465580" y="3462751"/>
            <a:ext cx="7240009" cy="1927693"/>
          </a:xfrm>
        </p:spPr>
        <p:txBody>
          <a:bodyPr>
            <a:noAutofit/>
          </a:bodyPr>
          <a:lstStyle/>
          <a:p>
            <a:r>
              <a:rPr lang="en-US" sz="2000" dirty="0" smtClean="0"/>
              <a:t>Powering The Internet Of Food To Connect and Personalize The Network Of Food </a:t>
            </a:r>
          </a:p>
          <a:p>
            <a:endParaRPr lang="en-US" sz="2000" dirty="0"/>
          </a:p>
          <a:p>
            <a:endParaRPr lang="en-US" sz="2000" dirty="0" smtClean="0"/>
          </a:p>
          <a:p>
            <a:endParaRPr lang="en-US" sz="2000" dirty="0" smtClean="0"/>
          </a:p>
          <a:p>
            <a:r>
              <a:rPr lang="en-US" sz="2000" dirty="0" smtClean="0"/>
              <a:t>Services Platform Case Study – Under Construction</a:t>
            </a:r>
          </a:p>
          <a:p>
            <a:r>
              <a:rPr lang="en-US" sz="2000" dirty="0"/>
              <a:t>MIT IDE Platform Strategy </a:t>
            </a:r>
            <a:r>
              <a:rPr lang="en-US" sz="2000" dirty="0" smtClean="0"/>
              <a:t>Summit</a:t>
            </a:r>
          </a:p>
          <a:p>
            <a:r>
              <a:rPr lang="en-US" sz="2000" dirty="0" smtClean="0"/>
              <a:t>July 10, 2015</a:t>
            </a:r>
          </a:p>
          <a:p>
            <a:r>
              <a:rPr lang="en-US" sz="2000" dirty="0" smtClean="0"/>
              <a:t>Jerry Wolfe, Vivanda CEO and Founder</a:t>
            </a:r>
          </a:p>
        </p:txBody>
      </p:sp>
      <p:sp>
        <p:nvSpPr>
          <p:cNvPr id="8" name="Footer Placeholder 4"/>
          <p:cNvSpPr>
            <a:spLocks noGrp="1"/>
          </p:cNvSpPr>
          <p:nvPr>
            <p:ph type="ftr" sz="quarter" idx="3"/>
          </p:nvPr>
        </p:nvSpPr>
        <p:spPr>
          <a:xfrm>
            <a:off x="1664569" y="6249228"/>
            <a:ext cx="8812061" cy="365125"/>
          </a:xfrm>
          <a:prstGeom prst="rect">
            <a:avLst/>
          </a:prstGeom>
        </p:spPr>
        <p:txBody>
          <a:bodyPr vert="horz" lIns="91440" tIns="45720" rIns="91440" bIns="45720" rtlCol="0" anchor="ctr"/>
          <a:lstStyle>
            <a:lvl1pPr algn="ctr">
              <a:defRPr sz="1000">
                <a:solidFill>
                  <a:schemeClr val="accent6">
                    <a:lumMod val="75000"/>
                  </a:schemeClr>
                </a:solidFill>
                <a:latin typeface="Lato" panose="020F0502020204030203" pitchFamily="34" charset="0"/>
              </a:defRPr>
            </a:lvl1pPr>
          </a:lstStyle>
          <a:p>
            <a:r>
              <a:rPr lang="en-US" dirty="0">
                <a:solidFill>
                  <a:schemeClr val="bg2">
                    <a:lumMod val="90000"/>
                  </a:schemeClr>
                </a:solidFill>
              </a:rPr>
              <a:t>Copyright © 2015 Vivanda Inc.  All rights reserved.  Strictly Confidential</a:t>
            </a:r>
          </a:p>
        </p:txBody>
      </p:sp>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29274" y="2162998"/>
            <a:ext cx="4634960" cy="1333622"/>
          </a:xfrm>
          <a:prstGeom prst="rect">
            <a:avLst/>
          </a:prstGeom>
        </p:spPr>
      </p:pic>
      <p:grpSp>
        <p:nvGrpSpPr>
          <p:cNvPr id="6" name="Group 5"/>
          <p:cNvGrpSpPr/>
          <p:nvPr/>
        </p:nvGrpSpPr>
        <p:grpSpPr>
          <a:xfrm>
            <a:off x="8593475" y="2292176"/>
            <a:ext cx="2568963" cy="2654648"/>
            <a:chOff x="8361405" y="2419933"/>
            <a:chExt cx="2039227" cy="2107243"/>
          </a:xfrm>
        </p:grpSpPr>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361405" y="2419933"/>
              <a:ext cx="2039227" cy="2107243"/>
            </a:xfrm>
            <a:prstGeom prst="rect">
              <a:avLst/>
            </a:prstGeom>
          </p:spPr>
        </p:pic>
        <p:sp>
          <p:nvSpPr>
            <p:cNvPr id="9" name="TextBox 8"/>
            <p:cNvSpPr txBox="1"/>
            <p:nvPr/>
          </p:nvSpPr>
          <p:spPr>
            <a:xfrm>
              <a:off x="8934823" y="3227294"/>
              <a:ext cx="184666" cy="369332"/>
            </a:xfrm>
            <a:prstGeom prst="rect">
              <a:avLst/>
            </a:prstGeom>
            <a:noFill/>
          </p:spPr>
          <p:txBody>
            <a:bodyPr wrap="none" rtlCol="0">
              <a:spAutoFit/>
            </a:bodyPr>
            <a:lstStyle/>
            <a:p>
              <a:endParaRPr lang="en-US" dirty="0"/>
            </a:p>
          </p:txBody>
        </p:sp>
      </p:grpSp>
    </p:spTree>
    <p:extLst>
      <p:ext uri="{BB962C8B-B14F-4D97-AF65-F5344CB8AC3E}">
        <p14:creationId xmlns:p14="http://schemas.microsoft.com/office/powerpoint/2010/main" val="565162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983179" y="719138"/>
            <a:ext cx="7897091" cy="58499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tle 1"/>
          <p:cNvSpPr>
            <a:spLocks noGrp="1"/>
          </p:cNvSpPr>
          <p:nvPr>
            <p:ph type="title"/>
          </p:nvPr>
        </p:nvSpPr>
        <p:spPr>
          <a:xfrm>
            <a:off x="584304" y="235290"/>
            <a:ext cx="11613860" cy="570697"/>
          </a:xfrm>
        </p:spPr>
        <p:txBody>
          <a:bodyPr>
            <a:normAutofit fontScale="90000"/>
          </a:bodyPr>
          <a:lstStyle/>
          <a:p>
            <a:r>
              <a:rPr lang="en-US" dirty="0"/>
              <a:t>FlavorPrint for </a:t>
            </a:r>
            <a:r>
              <a:rPr lang="en-US" dirty="0" smtClean="0"/>
              <a:t>Recipes</a:t>
            </a:r>
            <a:endParaRPr lang="en-US" dirty="0">
              <a:solidFill>
                <a:srgbClr val="000000"/>
              </a:solidFill>
            </a:endParaRPr>
          </a:p>
        </p:txBody>
      </p:sp>
      <p:sp>
        <p:nvSpPr>
          <p:cNvPr id="3" name="Oval 2"/>
          <p:cNvSpPr/>
          <p:nvPr/>
        </p:nvSpPr>
        <p:spPr>
          <a:xfrm>
            <a:off x="5315031" y="2705038"/>
            <a:ext cx="480898" cy="45617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118244498"/>
      </p:ext>
    </p:extLst>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ompareMarks-2.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479357" y="2131996"/>
            <a:ext cx="11233286" cy="1916081"/>
          </a:xfrm>
          <a:prstGeom prst="rect">
            <a:avLst/>
          </a:prstGeom>
        </p:spPr>
      </p:pic>
      <p:sp>
        <p:nvSpPr>
          <p:cNvPr id="5" name="Title 4"/>
          <p:cNvSpPr>
            <a:spLocks noGrp="1"/>
          </p:cNvSpPr>
          <p:nvPr>
            <p:ph type="title"/>
          </p:nvPr>
        </p:nvSpPr>
        <p:spPr>
          <a:xfrm>
            <a:off x="510072" y="585757"/>
            <a:ext cx="11029616" cy="570697"/>
          </a:xfrm>
        </p:spPr>
        <p:txBody>
          <a:bodyPr>
            <a:normAutofit fontScale="90000"/>
          </a:bodyPr>
          <a:lstStyle/>
          <a:p>
            <a:r>
              <a:rPr lang="en-US" dirty="0" smtClean="0"/>
              <a:t>FlavorPrint for Comparing </a:t>
            </a:r>
            <a:r>
              <a:rPr lang="en-US" dirty="0"/>
              <a:t>P</a:t>
            </a:r>
            <a:r>
              <a:rPr lang="en-US" dirty="0" smtClean="0"/>
              <a:t>eople</a:t>
            </a:r>
            <a:endParaRPr lang="en-US" dirty="0">
              <a:solidFill>
                <a:schemeClr val="tx1"/>
              </a:solidFill>
            </a:endParaRPr>
          </a:p>
        </p:txBody>
      </p:sp>
    </p:spTree>
    <p:extLst>
      <p:ext uri="{BB962C8B-B14F-4D97-AF65-F5344CB8AC3E}">
        <p14:creationId xmlns:p14="http://schemas.microsoft.com/office/powerpoint/2010/main" val="1390332696"/>
      </p:ext>
    </p:extLst>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normAutofit fontScale="90000"/>
          </a:bodyPr>
          <a:lstStyle/>
          <a:p>
            <a:r>
              <a:rPr lang="en-US" dirty="0"/>
              <a:t>FlavorPrint for </a:t>
            </a:r>
            <a:r>
              <a:rPr lang="en-US" dirty="0" smtClean="0"/>
              <a:t>Party Planning</a:t>
            </a:r>
            <a:endParaRPr lang="en-US" dirty="0">
              <a:solidFill>
                <a:srgbClr val="000000"/>
              </a:solidFill>
            </a:endParaRPr>
          </a:p>
        </p:txBody>
      </p:sp>
      <p:sp>
        <p:nvSpPr>
          <p:cNvPr id="2" name="Text Placeholder 1"/>
          <p:cNvSpPr>
            <a:spLocks noGrp="1"/>
          </p:cNvSpPr>
          <p:nvPr>
            <p:ph type="body" sz="quarter" idx="13"/>
          </p:nvPr>
        </p:nvSpPr>
        <p:spPr/>
        <p:txBody>
          <a:bodyPr/>
          <a:lstStyle/>
          <a:p>
            <a:r>
              <a:rPr lang="en-US" dirty="0" smtClean="0"/>
              <a:t>Innovative Services To Capture Trip Missions – Special Occasion Example</a:t>
            </a:r>
            <a:endParaRPr lang="en-US" dirty="0"/>
          </a:p>
        </p:txBody>
      </p:sp>
      <p:pic>
        <p:nvPicPr>
          <p:cNvPr id="5" name="Picture 4" descr="Dinnerparty_Mode-2.jpg"/>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728865" y="1738108"/>
            <a:ext cx="4810207" cy="4734198"/>
          </a:xfrm>
          <a:prstGeom prst="rect">
            <a:avLst/>
          </a:prstGeom>
        </p:spPr>
      </p:pic>
    </p:spTree>
    <p:extLst>
      <p:ext uri="{BB962C8B-B14F-4D97-AF65-F5344CB8AC3E}">
        <p14:creationId xmlns:p14="http://schemas.microsoft.com/office/powerpoint/2010/main" val="8392972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364634"/>
            <a:ext cx="11029616" cy="570697"/>
          </a:xfrm>
        </p:spPr>
        <p:txBody>
          <a:bodyPr>
            <a:normAutofit fontScale="90000"/>
          </a:bodyPr>
          <a:lstStyle/>
          <a:p>
            <a:r>
              <a:rPr lang="en-US" dirty="0"/>
              <a:t>Vivanda </a:t>
            </a:r>
            <a:r>
              <a:rPr lang="en-US" dirty="0" smtClean="0"/>
              <a:t>Data and Analytics</a:t>
            </a:r>
            <a:endParaRPr lang="en-US" dirty="0"/>
          </a:p>
        </p:txBody>
      </p:sp>
      <p:sp>
        <p:nvSpPr>
          <p:cNvPr id="5" name="Content Placeholder 4"/>
          <p:cNvSpPr>
            <a:spLocks noGrp="1"/>
          </p:cNvSpPr>
          <p:nvPr>
            <p:ph idx="1"/>
          </p:nvPr>
        </p:nvSpPr>
        <p:spPr>
          <a:xfrm>
            <a:off x="6359857" y="1223891"/>
            <a:ext cx="4935083" cy="3709134"/>
          </a:xfrm>
        </p:spPr>
        <p:txBody>
          <a:bodyPr>
            <a:noAutofit/>
          </a:bodyPr>
          <a:lstStyle/>
          <a:p>
            <a:pPr marL="45720" indent="0">
              <a:buNone/>
            </a:pPr>
            <a:endParaRPr lang="en-US" sz="2400" dirty="0"/>
          </a:p>
          <a:p>
            <a:pPr marL="45720" indent="0">
              <a:buNone/>
            </a:pPr>
            <a:r>
              <a:rPr lang="en-US" sz="2400" b="1" dirty="0" smtClean="0"/>
              <a:t>New Perspectives To Enable:</a:t>
            </a:r>
            <a:br>
              <a:rPr lang="en-US" sz="2400" b="1" dirty="0" smtClean="0"/>
            </a:br>
            <a:endParaRPr lang="en-US" sz="2400" b="1" dirty="0"/>
          </a:p>
          <a:p>
            <a:pPr marL="342900" indent="-342900">
              <a:buFont typeface="Arial"/>
              <a:buChar char="•"/>
            </a:pPr>
            <a:r>
              <a:rPr lang="en-US" sz="2000" dirty="0" smtClean="0"/>
              <a:t>Category and store assortment and merchandising</a:t>
            </a:r>
            <a:br>
              <a:rPr lang="en-US" sz="2000" dirty="0" smtClean="0"/>
            </a:br>
            <a:endParaRPr lang="en-US" sz="2000" dirty="0" smtClean="0"/>
          </a:p>
          <a:p>
            <a:pPr marL="342900" indent="-342900">
              <a:buFont typeface="Arial"/>
              <a:buChar char="•"/>
            </a:pPr>
            <a:r>
              <a:rPr lang="en-US" sz="2000" dirty="0" smtClean="0"/>
              <a:t>Targeting offers and promotions</a:t>
            </a:r>
            <a:br>
              <a:rPr lang="en-US" sz="2000" dirty="0" smtClean="0"/>
            </a:br>
            <a:endParaRPr lang="en-US" sz="2000" dirty="0" smtClean="0"/>
          </a:p>
          <a:p>
            <a:pPr marL="342900" indent="-342900">
              <a:buFont typeface="Arial"/>
              <a:buChar char="•"/>
            </a:pPr>
            <a:r>
              <a:rPr lang="en-US" sz="2000" dirty="0" smtClean="0"/>
              <a:t>Development of new products and services</a:t>
            </a:r>
            <a:br>
              <a:rPr lang="en-US" sz="2000" dirty="0" smtClean="0"/>
            </a:br>
            <a:endParaRPr lang="en-US" sz="2000" dirty="0" smtClean="0"/>
          </a:p>
          <a:p>
            <a:pPr marL="342900" indent="-342900">
              <a:buFont typeface="Arial"/>
              <a:buChar char="•"/>
            </a:pPr>
            <a:r>
              <a:rPr lang="en-US" sz="2000" dirty="0" smtClean="0"/>
              <a:t>Mashups with existing data sets of syndicated, loyalty and web behavior</a:t>
            </a:r>
          </a:p>
        </p:txBody>
      </p:sp>
      <p:sp>
        <p:nvSpPr>
          <p:cNvPr id="3" name="Text Placeholder 2"/>
          <p:cNvSpPr>
            <a:spLocks noGrp="1"/>
          </p:cNvSpPr>
          <p:nvPr>
            <p:ph type="body" sz="quarter" idx="13"/>
          </p:nvPr>
        </p:nvSpPr>
        <p:spPr>
          <a:xfrm>
            <a:off x="581192" y="996976"/>
            <a:ext cx="11182315" cy="418857"/>
          </a:xfrm>
        </p:spPr>
        <p:txBody>
          <a:bodyPr>
            <a:noAutofit/>
          </a:bodyPr>
          <a:lstStyle/>
          <a:p>
            <a:r>
              <a:rPr lang="en-US" dirty="0"/>
              <a:t>FlavorPrint provides a revolutionary new way to understand people and the products they buy through the lens of Flavor and Texture.  </a:t>
            </a:r>
          </a:p>
        </p:txBody>
      </p:sp>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704483" y="1888226"/>
            <a:ext cx="5090956" cy="4744770"/>
          </a:xfrm>
          <a:prstGeom prst="rect">
            <a:avLst/>
          </a:prstGeom>
        </p:spPr>
      </p:pic>
    </p:spTree>
    <p:extLst>
      <p:ext uri="{BB962C8B-B14F-4D97-AF65-F5344CB8AC3E}">
        <p14:creationId xmlns:p14="http://schemas.microsoft.com/office/powerpoint/2010/main" val="39523541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TextBox 48"/>
          <p:cNvSpPr txBox="1"/>
          <p:nvPr/>
        </p:nvSpPr>
        <p:spPr>
          <a:xfrm>
            <a:off x="169740" y="4654068"/>
            <a:ext cx="2096460" cy="1569660"/>
          </a:xfrm>
          <a:prstGeom prst="rect">
            <a:avLst/>
          </a:prstGeom>
          <a:solidFill>
            <a:schemeClr val="bg1"/>
          </a:solidFill>
          <a:ln>
            <a:noFill/>
          </a:ln>
        </p:spPr>
        <p:txBody>
          <a:bodyPr wrap="square" rtlCol="0">
            <a:spAutoFit/>
          </a:bodyPr>
          <a:lstStyle/>
          <a:p>
            <a:r>
              <a:rPr lang="en-US" sz="1200" b="1" dirty="0" smtClean="0">
                <a:latin typeface="Calibri Light" panose="020F0302020204030204" pitchFamily="34" charset="0"/>
                <a:cs typeface="Roboto"/>
              </a:rPr>
              <a:t>Brands</a:t>
            </a:r>
            <a:r>
              <a:rPr lang="en-US" sz="1200" dirty="0" smtClean="0">
                <a:latin typeface="Calibri Light" panose="020F0302020204030204" pitchFamily="34" charset="0"/>
                <a:cs typeface="Roboto"/>
              </a:rPr>
              <a:t>  work with </a:t>
            </a:r>
            <a:r>
              <a:rPr lang="en-US" sz="1200" b="1" dirty="0" smtClean="0">
                <a:latin typeface="Calibri Light" panose="020F0302020204030204" pitchFamily="34" charset="0"/>
                <a:cs typeface="Roboto"/>
              </a:rPr>
              <a:t>Channel Partners</a:t>
            </a:r>
            <a:r>
              <a:rPr lang="en-US" sz="1200" dirty="0" smtClean="0">
                <a:latin typeface="Calibri Light" panose="020F0302020204030204" pitchFamily="34" charset="0"/>
                <a:cs typeface="Roboto"/>
              </a:rPr>
              <a:t> to participate in the personalization programs. </a:t>
            </a:r>
            <a:endParaRPr lang="en-US" sz="1200" b="1" dirty="0">
              <a:latin typeface="Calibri Light" panose="020F0302020204030204" pitchFamily="34" charset="0"/>
              <a:cs typeface="Roboto"/>
            </a:endParaRPr>
          </a:p>
          <a:p>
            <a:endParaRPr lang="en-US" sz="1200" b="1" dirty="0">
              <a:latin typeface="Calibri Light" panose="020F0302020204030204" pitchFamily="34" charset="0"/>
              <a:cs typeface="Roboto"/>
            </a:endParaRPr>
          </a:p>
          <a:p>
            <a:r>
              <a:rPr lang="en-US" sz="1200" b="1" dirty="0" smtClean="0">
                <a:latin typeface="Calibri Light" panose="020F0302020204030204" pitchFamily="34" charset="0"/>
                <a:cs typeface="Roboto"/>
              </a:rPr>
              <a:t>Brands</a:t>
            </a:r>
            <a:r>
              <a:rPr lang="en-US" sz="1200" dirty="0" smtClean="0">
                <a:latin typeface="Calibri Light" panose="020F0302020204030204" pitchFamily="34" charset="0"/>
                <a:cs typeface="Roboto"/>
              </a:rPr>
              <a:t>  and </a:t>
            </a:r>
            <a:r>
              <a:rPr lang="en-US" sz="1200" b="1" dirty="0">
                <a:latin typeface="Calibri Light" panose="020F0302020204030204" pitchFamily="34" charset="0"/>
                <a:cs typeface="Roboto"/>
              </a:rPr>
              <a:t>C</a:t>
            </a:r>
            <a:r>
              <a:rPr lang="en-US" sz="1200" b="1" dirty="0" smtClean="0">
                <a:latin typeface="Calibri Light" panose="020F0302020204030204" pitchFamily="34" charset="0"/>
                <a:cs typeface="Roboto"/>
              </a:rPr>
              <a:t>hannel Partners </a:t>
            </a:r>
            <a:r>
              <a:rPr lang="en-US" sz="1200" dirty="0" smtClean="0">
                <a:latin typeface="Calibri Light" panose="020F0302020204030204" pitchFamily="34" charset="0"/>
                <a:cs typeface="Roboto"/>
              </a:rPr>
              <a:t>access efficient growth opportunities with consumers and increase loyalty.</a:t>
            </a:r>
            <a:endParaRPr lang="en-US" sz="1200" dirty="0" smtClean="0">
              <a:solidFill>
                <a:srgbClr val="000000"/>
              </a:solidFill>
              <a:latin typeface="Calibri Light" panose="020F0302020204030204" pitchFamily="34" charset="0"/>
              <a:cs typeface="Roboto"/>
            </a:endParaRPr>
          </a:p>
        </p:txBody>
      </p:sp>
      <p:sp>
        <p:nvSpPr>
          <p:cNvPr id="2" name="Title 1"/>
          <p:cNvSpPr>
            <a:spLocks noGrp="1"/>
          </p:cNvSpPr>
          <p:nvPr>
            <p:ph type="title"/>
          </p:nvPr>
        </p:nvSpPr>
        <p:spPr>
          <a:xfrm>
            <a:off x="562530" y="450937"/>
            <a:ext cx="11029616" cy="570697"/>
          </a:xfrm>
        </p:spPr>
        <p:txBody>
          <a:bodyPr>
            <a:noAutofit/>
          </a:bodyPr>
          <a:lstStyle/>
          <a:p>
            <a:r>
              <a:rPr lang="en-US" sz="2400" dirty="0" smtClean="0"/>
              <a:t>FlavorPrint Personalization Services Creating Value For </a:t>
            </a:r>
            <a:r>
              <a:rPr lang="en-US" sz="2400" dirty="0"/>
              <a:t>The Network of Food</a:t>
            </a:r>
            <a:br>
              <a:rPr lang="en-US" sz="2400" dirty="0"/>
            </a:br>
            <a:endParaRPr lang="en-US" sz="2400" i="1" dirty="0"/>
          </a:p>
        </p:txBody>
      </p:sp>
      <p:sp>
        <p:nvSpPr>
          <p:cNvPr id="4" name="Slide Number Placeholder 3"/>
          <p:cNvSpPr>
            <a:spLocks noGrp="1"/>
          </p:cNvSpPr>
          <p:nvPr>
            <p:ph type="sldNum" sz="quarter" idx="4"/>
          </p:nvPr>
        </p:nvSpPr>
        <p:spPr>
          <a:xfrm>
            <a:off x="10665912" y="6223828"/>
            <a:ext cx="944896" cy="365125"/>
          </a:xfrm>
        </p:spPr>
        <p:txBody>
          <a:bodyPr/>
          <a:lstStyle/>
          <a:p>
            <a:fld id="{D57F1E4F-1CFF-5643-939E-217C01CDF565}" type="slidenum">
              <a:rPr lang="en-US" smtClean="0">
                <a:latin typeface="Roboto"/>
                <a:cs typeface="Roboto"/>
              </a:rPr>
              <a:pPr/>
              <a:t>14</a:t>
            </a:fld>
            <a:endParaRPr lang="en-US" dirty="0">
              <a:latin typeface="Roboto"/>
              <a:cs typeface="Roboto"/>
            </a:endParaRPr>
          </a:p>
        </p:txBody>
      </p:sp>
      <p:sp>
        <p:nvSpPr>
          <p:cNvPr id="53" name="TextBox 52"/>
          <p:cNvSpPr txBox="1"/>
          <p:nvPr/>
        </p:nvSpPr>
        <p:spPr>
          <a:xfrm>
            <a:off x="7675289" y="1459644"/>
            <a:ext cx="3971968" cy="461665"/>
          </a:xfrm>
          <a:prstGeom prst="rect">
            <a:avLst/>
          </a:prstGeom>
          <a:solidFill>
            <a:schemeClr val="bg1"/>
          </a:solidFill>
        </p:spPr>
        <p:txBody>
          <a:bodyPr wrap="square" rtlCol="0">
            <a:spAutoFit/>
          </a:bodyPr>
          <a:lstStyle/>
          <a:p>
            <a:r>
              <a:rPr lang="en-US" sz="1200" b="1" dirty="0" smtClean="0">
                <a:solidFill>
                  <a:srgbClr val="000000"/>
                </a:solidFill>
                <a:latin typeface="Calibri Light" panose="020F0302020204030204" pitchFamily="34" charset="0"/>
                <a:cs typeface="Roboto"/>
              </a:rPr>
              <a:t>Brands</a:t>
            </a:r>
            <a:r>
              <a:rPr lang="en-US" sz="1200" dirty="0" smtClean="0">
                <a:solidFill>
                  <a:srgbClr val="000000"/>
                </a:solidFill>
                <a:latin typeface="Calibri Light" panose="020F0302020204030204" pitchFamily="34" charset="0"/>
                <a:cs typeface="Roboto"/>
              </a:rPr>
              <a:t>   FlavorPrint product portfolios and derive insight from the new ways of exploring data for actionable insight.</a:t>
            </a:r>
            <a:endParaRPr lang="en-US" sz="1200" dirty="0">
              <a:solidFill>
                <a:srgbClr val="000000"/>
              </a:solidFill>
              <a:latin typeface="Calibri Light" panose="020F0302020204030204" pitchFamily="34" charset="0"/>
              <a:cs typeface="Roboto"/>
            </a:endParaRPr>
          </a:p>
        </p:txBody>
      </p:sp>
      <p:sp>
        <p:nvSpPr>
          <p:cNvPr id="57" name="TextBox 56"/>
          <p:cNvSpPr txBox="1"/>
          <p:nvPr/>
        </p:nvSpPr>
        <p:spPr>
          <a:xfrm>
            <a:off x="9695124" y="3747587"/>
            <a:ext cx="2225926" cy="1200329"/>
          </a:xfrm>
          <a:prstGeom prst="rect">
            <a:avLst/>
          </a:prstGeom>
          <a:noFill/>
        </p:spPr>
        <p:txBody>
          <a:bodyPr wrap="square" rtlCol="0">
            <a:spAutoFit/>
          </a:bodyPr>
          <a:lstStyle/>
          <a:p>
            <a:r>
              <a:rPr lang="en-US" sz="1200" dirty="0" smtClean="0">
                <a:solidFill>
                  <a:srgbClr val="000000"/>
                </a:solidFill>
                <a:latin typeface="Calibri Light" panose="020F0302020204030204" pitchFamily="34" charset="0"/>
                <a:cs typeface="Roboto"/>
              </a:rPr>
              <a:t>FlavorPrint data and consumer Interactions are collected and analyzed by </a:t>
            </a:r>
            <a:r>
              <a:rPr lang="en-US" sz="1200" b="1" dirty="0" smtClean="0">
                <a:solidFill>
                  <a:srgbClr val="000000"/>
                </a:solidFill>
                <a:latin typeface="Calibri Light" panose="020F0302020204030204" pitchFamily="34" charset="0"/>
                <a:cs typeface="Roboto"/>
              </a:rPr>
              <a:t>Vivanda </a:t>
            </a:r>
            <a:r>
              <a:rPr lang="en-US" sz="1200" dirty="0">
                <a:solidFill>
                  <a:srgbClr val="000000"/>
                </a:solidFill>
                <a:latin typeface="Calibri Light" panose="020F0302020204030204" pitchFamily="34" charset="0"/>
                <a:cs typeface="Roboto"/>
              </a:rPr>
              <a:t> </a:t>
            </a:r>
            <a:r>
              <a:rPr lang="en-US" sz="1200" dirty="0" smtClean="0">
                <a:solidFill>
                  <a:srgbClr val="000000"/>
                </a:solidFill>
                <a:latin typeface="Calibri Light" panose="020F0302020204030204" pitchFamily="34" charset="0"/>
                <a:cs typeface="Roboto"/>
              </a:rPr>
              <a:t>and provided to the ecosystem as a service to promote growth strategy..</a:t>
            </a:r>
            <a:endParaRPr lang="en-US" sz="1200" dirty="0">
              <a:solidFill>
                <a:srgbClr val="000000"/>
              </a:solidFill>
              <a:latin typeface="Calibri Light" panose="020F0302020204030204" pitchFamily="34" charset="0"/>
              <a:cs typeface="Roboto"/>
            </a:endParaRPr>
          </a:p>
        </p:txBody>
      </p:sp>
      <p:grpSp>
        <p:nvGrpSpPr>
          <p:cNvPr id="22" name="Group 21"/>
          <p:cNvGrpSpPr/>
          <p:nvPr/>
        </p:nvGrpSpPr>
        <p:grpSpPr>
          <a:xfrm>
            <a:off x="661291" y="1393511"/>
            <a:ext cx="9707185" cy="5220861"/>
            <a:chOff x="661291" y="1393511"/>
            <a:chExt cx="9707185" cy="5220861"/>
          </a:xfrm>
        </p:grpSpPr>
        <p:cxnSp>
          <p:nvCxnSpPr>
            <p:cNvPr id="43" name="Straight Connector 42"/>
            <p:cNvCxnSpPr>
              <a:stCxn id="17" idx="6"/>
            </p:cNvCxnSpPr>
            <p:nvPr/>
          </p:nvCxnSpPr>
          <p:spPr>
            <a:xfrm flipV="1">
              <a:off x="4329557" y="3114561"/>
              <a:ext cx="3958190" cy="372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5208649" y="3252851"/>
              <a:ext cx="3079098" cy="137556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 name="Oval 5"/>
            <p:cNvSpPr/>
            <p:nvPr/>
          </p:nvSpPr>
          <p:spPr>
            <a:xfrm>
              <a:off x="1206086" y="1618991"/>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solidFill>
                    <a:schemeClr val="tx1"/>
                  </a:solidFill>
                  <a:latin typeface="Roboto"/>
                  <a:cs typeface="Roboto"/>
                </a:rPr>
                <a:t>Food</a:t>
              </a:r>
            </a:p>
            <a:p>
              <a:pPr algn="ctr"/>
              <a:r>
                <a:rPr lang="en-US" sz="1000" dirty="0" smtClean="0">
                  <a:solidFill>
                    <a:schemeClr val="tx1"/>
                  </a:solidFill>
                  <a:latin typeface="Roboto"/>
                  <a:cs typeface="Roboto"/>
                </a:rPr>
                <a:t>Brands</a:t>
              </a:r>
              <a:endParaRPr lang="en-US" sz="1000" dirty="0">
                <a:solidFill>
                  <a:schemeClr val="tx1"/>
                </a:solidFill>
                <a:latin typeface="Roboto"/>
                <a:cs typeface="Roboto"/>
              </a:endParaRPr>
            </a:p>
          </p:txBody>
        </p:sp>
        <p:sp>
          <p:nvSpPr>
            <p:cNvPr id="7" name="Oval 6"/>
            <p:cNvSpPr/>
            <p:nvPr/>
          </p:nvSpPr>
          <p:spPr>
            <a:xfrm>
              <a:off x="1440612" y="3356343"/>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solidFill>
                    <a:schemeClr val="tx1"/>
                  </a:solidFill>
                  <a:latin typeface="Roboto"/>
                  <a:cs typeface="Roboto"/>
                </a:rPr>
                <a:t>Food</a:t>
              </a:r>
            </a:p>
            <a:p>
              <a:pPr algn="ctr"/>
              <a:r>
                <a:rPr lang="en-US" sz="1000" dirty="0" smtClean="0">
                  <a:solidFill>
                    <a:schemeClr val="tx1"/>
                  </a:solidFill>
                  <a:latin typeface="Roboto"/>
                  <a:cs typeface="Roboto"/>
                </a:rPr>
                <a:t>Retailers</a:t>
              </a:r>
              <a:endParaRPr lang="en-US" sz="1000" dirty="0">
                <a:solidFill>
                  <a:schemeClr val="tx1"/>
                </a:solidFill>
                <a:latin typeface="Roboto"/>
                <a:cs typeface="Roboto"/>
              </a:endParaRPr>
            </a:p>
          </p:txBody>
        </p:sp>
        <p:sp>
          <p:nvSpPr>
            <p:cNvPr id="11" name="Oval 10"/>
            <p:cNvSpPr/>
            <p:nvPr/>
          </p:nvSpPr>
          <p:spPr>
            <a:xfrm>
              <a:off x="4329557" y="4299376"/>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solidFill>
                    <a:schemeClr val="tx1"/>
                  </a:solidFill>
                  <a:latin typeface="Roboto"/>
                  <a:cs typeface="Roboto"/>
                </a:rPr>
                <a:t>Consumers</a:t>
              </a:r>
              <a:endParaRPr lang="en-US" sz="1000" dirty="0">
                <a:solidFill>
                  <a:schemeClr val="tx1"/>
                </a:solidFill>
                <a:latin typeface="Roboto"/>
                <a:cs typeface="Roboto"/>
              </a:endParaRPr>
            </a:p>
          </p:txBody>
        </p:sp>
        <p:cxnSp>
          <p:nvCxnSpPr>
            <p:cNvPr id="13" name="Straight Connector 12"/>
            <p:cNvCxnSpPr>
              <a:stCxn id="6" idx="4"/>
            </p:cNvCxnSpPr>
            <p:nvPr/>
          </p:nvCxnSpPr>
          <p:spPr>
            <a:xfrm>
              <a:off x="1663286" y="2533391"/>
              <a:ext cx="287981" cy="105858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2105776" y="1946311"/>
              <a:ext cx="6181971" cy="1033973"/>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a:off x="3415157" y="2661082"/>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a:solidFill>
                    <a:schemeClr val="tx1"/>
                  </a:solidFill>
                  <a:latin typeface="Roboto"/>
                  <a:cs typeface="Roboto"/>
                </a:rPr>
                <a:t>Publishers</a:t>
              </a:r>
            </a:p>
          </p:txBody>
        </p:sp>
        <p:cxnSp>
          <p:nvCxnSpPr>
            <p:cNvPr id="21" name="Straight Connector 20"/>
            <p:cNvCxnSpPr>
              <a:stCxn id="17" idx="5"/>
              <a:endCxn id="145" idx="2"/>
            </p:cNvCxnSpPr>
            <p:nvPr/>
          </p:nvCxnSpPr>
          <p:spPr>
            <a:xfrm>
              <a:off x="4195646" y="3441571"/>
              <a:ext cx="365274" cy="80172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2313958" y="3994417"/>
              <a:ext cx="1913343" cy="710941"/>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6" idx="5"/>
            </p:cNvCxnSpPr>
            <p:nvPr/>
          </p:nvCxnSpPr>
          <p:spPr>
            <a:xfrm>
              <a:off x="1986575" y="2399480"/>
              <a:ext cx="2248563" cy="2152196"/>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31" name="Picture 30"/>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763155" y="2593540"/>
              <a:ext cx="867215" cy="240893"/>
            </a:xfrm>
            <a:prstGeom prst="rect">
              <a:avLst/>
            </a:prstGeom>
          </p:spPr>
        </p:pic>
        <p:pic>
          <p:nvPicPr>
            <p:cNvPr id="33" name="Picture 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328699" y="4377748"/>
              <a:ext cx="786418" cy="217323"/>
            </a:xfrm>
            <a:prstGeom prst="rect">
              <a:avLst/>
            </a:prstGeom>
          </p:spPr>
        </p:pic>
        <p:pic>
          <p:nvPicPr>
            <p:cNvPr id="34" name="Picture 33"/>
            <p:cNvPicPr>
              <a:picLocks noChangeAspect="1"/>
            </p:cNvPicPr>
            <p:nvPr/>
          </p:nvPicPr>
          <p:blipFill>
            <a:blip r:embed="rId5" cstate="screen">
              <a:clrChange>
                <a:clrFrom>
                  <a:srgbClr val="FEFEFE"/>
                </a:clrFrom>
                <a:clrTo>
                  <a:srgbClr val="FEFEFE">
                    <a:alpha val="0"/>
                  </a:srgbClr>
                </a:clrTo>
              </a:clrChange>
              <a:extLst>
                <a:ext uri="{28A0092B-C50C-407E-A947-70E740481C1C}">
                  <a14:useLocalDpi xmlns:a14="http://schemas.microsoft.com/office/drawing/2010/main"/>
                </a:ext>
              </a:extLst>
            </a:blip>
            <a:stretch>
              <a:fillRect/>
            </a:stretch>
          </p:blipFill>
          <p:spPr>
            <a:xfrm>
              <a:off x="753758" y="3176957"/>
              <a:ext cx="729547" cy="729547"/>
            </a:xfrm>
            <a:prstGeom prst="rect">
              <a:avLst/>
            </a:prstGeom>
          </p:spPr>
        </p:pic>
        <p:cxnSp>
          <p:nvCxnSpPr>
            <p:cNvPr id="50" name="Straight Connector 49"/>
            <p:cNvCxnSpPr>
              <a:stCxn id="6" idx="6"/>
              <a:endCxn id="17" idx="1"/>
            </p:cNvCxnSpPr>
            <p:nvPr/>
          </p:nvCxnSpPr>
          <p:spPr>
            <a:xfrm>
              <a:off x="2120486" y="2076191"/>
              <a:ext cx="1428582" cy="71880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145" name="Arc 144"/>
            <p:cNvSpPr/>
            <p:nvPr/>
          </p:nvSpPr>
          <p:spPr>
            <a:xfrm rot="20331635">
              <a:off x="4234142" y="4216782"/>
              <a:ext cx="969824" cy="969824"/>
            </a:xfrm>
            <a:prstGeom prst="arc">
              <a:avLst>
                <a:gd name="adj1" fmla="val 10745323"/>
                <a:gd name="adj2" fmla="val 16326401"/>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000" dirty="0">
                <a:latin typeface="Roboto"/>
                <a:cs typeface="Roboto"/>
              </a:endParaRPr>
            </a:p>
          </p:txBody>
        </p:sp>
        <p:pic>
          <p:nvPicPr>
            <p:cNvPr id="154" name="Picture 11"/>
            <p:cNvPicPr>
              <a:picLocks noChangeAspect="1"/>
            </p:cNvPicPr>
            <p:nvPr/>
          </p:nvPicPr>
          <p:blipFill>
            <a:blip r:embed="rId6" cstate="screen">
              <a:extLst>
                <a:ext uri="{28A0092B-C50C-407E-A947-70E740481C1C}">
                  <a14:useLocalDpi xmlns:a14="http://schemas.microsoft.com/office/drawing/2010/main"/>
                </a:ext>
              </a:extLst>
            </a:blip>
            <a:srcRect/>
            <a:stretch>
              <a:fillRect/>
            </a:stretch>
          </p:blipFill>
          <p:spPr bwMode="auto">
            <a:xfrm>
              <a:off x="3893054" y="3575482"/>
              <a:ext cx="401195" cy="401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5" name="Picture 154"/>
            <p:cNvPicPr>
              <a:picLocks noChangeAspect="1"/>
            </p:cNvPicPr>
            <p:nvPr/>
          </p:nvPicPr>
          <p:blipFill>
            <a:blip r:embed="rId7"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922981" y="2655676"/>
              <a:ext cx="546754" cy="537703"/>
            </a:xfrm>
            <a:prstGeom prst="rect">
              <a:avLst/>
            </a:prstGeom>
          </p:spPr>
        </p:pic>
        <p:sp>
          <p:nvSpPr>
            <p:cNvPr id="35" name="Oval 34"/>
            <p:cNvSpPr/>
            <p:nvPr/>
          </p:nvSpPr>
          <p:spPr>
            <a:xfrm>
              <a:off x="2470326" y="4787248"/>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solidFill>
                    <a:schemeClr val="tx1"/>
                  </a:solidFill>
                  <a:latin typeface="Roboto"/>
                  <a:cs typeface="Roboto"/>
                </a:rPr>
                <a:t>Restaurants</a:t>
              </a:r>
              <a:endParaRPr lang="en-US" sz="1000" dirty="0">
                <a:solidFill>
                  <a:schemeClr val="tx1"/>
                </a:solidFill>
                <a:latin typeface="Roboto"/>
                <a:cs typeface="Roboto"/>
              </a:endParaRPr>
            </a:p>
          </p:txBody>
        </p:sp>
        <p:cxnSp>
          <p:nvCxnSpPr>
            <p:cNvPr id="36" name="Straight Connector 35"/>
            <p:cNvCxnSpPr>
              <a:stCxn id="35" idx="6"/>
              <a:endCxn id="145" idx="0"/>
            </p:cNvCxnSpPr>
            <p:nvPr/>
          </p:nvCxnSpPr>
          <p:spPr>
            <a:xfrm flipV="1">
              <a:off x="3384726" y="4883743"/>
              <a:ext cx="884886" cy="360705"/>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42" name="Picture 41"/>
            <p:cNvPicPr>
              <a:picLocks noChangeAspect="1"/>
            </p:cNvPicPr>
            <p:nvPr/>
          </p:nvPicPr>
          <p:blipFill rotWithShape="1">
            <a:blip r:embed="rId8"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3617439" y="5230461"/>
              <a:ext cx="578207" cy="212774"/>
            </a:xfrm>
            <a:prstGeom prst="rect">
              <a:avLst/>
            </a:prstGeom>
          </p:spPr>
        </p:pic>
        <p:pic>
          <p:nvPicPr>
            <p:cNvPr id="24" name="Picture 23"/>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3429176" y="5511960"/>
              <a:ext cx="366955" cy="209898"/>
            </a:xfrm>
            <a:prstGeom prst="rect">
              <a:avLst/>
            </a:prstGeom>
          </p:spPr>
        </p:pic>
        <p:pic>
          <p:nvPicPr>
            <p:cNvPr id="18" name="Picture 17"/>
            <p:cNvPicPr>
              <a:picLocks noChangeAspect="1"/>
            </p:cNvPicPr>
            <p:nvPr/>
          </p:nvPicPr>
          <p:blipFill>
            <a:blip r:embed="rId10"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82977" y="3906504"/>
              <a:ext cx="418087" cy="340532"/>
            </a:xfrm>
            <a:prstGeom prst="rect">
              <a:avLst/>
            </a:prstGeom>
          </p:spPr>
        </p:pic>
        <p:pic>
          <p:nvPicPr>
            <p:cNvPr id="5" name="Picture 4"/>
            <p:cNvPicPr>
              <a:picLocks noChangeAspect="1"/>
            </p:cNvPicPr>
            <p:nvPr/>
          </p:nvPicPr>
          <p:blipFill>
            <a:blip r:embed="rId11"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3437779" y="2349524"/>
              <a:ext cx="861629" cy="244016"/>
            </a:xfrm>
            <a:prstGeom prst="rect">
              <a:avLst/>
            </a:prstGeom>
          </p:spPr>
        </p:pic>
        <p:pic>
          <p:nvPicPr>
            <p:cNvPr id="12" name="Picture 11"/>
            <p:cNvPicPr>
              <a:picLocks noChangeAspect="1"/>
            </p:cNvPicPr>
            <p:nvPr/>
          </p:nvPicPr>
          <p:blipFill>
            <a:blip r:embed="rId12" cstate="screen">
              <a:extLst>
                <a:ext uri="{28A0092B-C50C-407E-A947-70E740481C1C}">
                  <a14:useLocalDpi xmlns:a14="http://schemas.microsoft.com/office/drawing/2010/main"/>
                </a:ext>
              </a:extLst>
            </a:blip>
            <a:stretch>
              <a:fillRect/>
            </a:stretch>
          </p:blipFill>
          <p:spPr>
            <a:xfrm>
              <a:off x="1835477" y="5513842"/>
              <a:ext cx="664437" cy="280060"/>
            </a:xfrm>
            <a:prstGeom prst="rect">
              <a:avLst/>
            </a:prstGeom>
          </p:spPr>
        </p:pic>
        <p:pic>
          <p:nvPicPr>
            <p:cNvPr id="15" name="Picture 14" descr="36b9d90a-ce7f-4f78-af96-44ea9136aff6.jpg"/>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1877956" y="2802011"/>
              <a:ext cx="388244" cy="356546"/>
            </a:xfrm>
            <a:prstGeom prst="rect">
              <a:avLst/>
            </a:prstGeom>
          </p:spPr>
        </p:pic>
        <p:pic>
          <p:nvPicPr>
            <p:cNvPr id="16" name="Picture 15" descr="diageo-logo.jpg"/>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661291" y="2080699"/>
              <a:ext cx="436503" cy="309484"/>
            </a:xfrm>
            <a:prstGeom prst="rect">
              <a:avLst/>
            </a:prstGeom>
          </p:spPr>
        </p:pic>
        <p:pic>
          <p:nvPicPr>
            <p:cNvPr id="20" name="Picture 19" descr="images.png"/>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756062" y="1507269"/>
              <a:ext cx="529603" cy="189245"/>
            </a:xfrm>
            <a:prstGeom prst="rect">
              <a:avLst/>
            </a:prstGeom>
          </p:spPr>
        </p:pic>
        <p:pic>
          <p:nvPicPr>
            <p:cNvPr id="26" name="Picture 25" descr="images-2.png"/>
            <p:cNvPicPr>
              <a:picLocks noChangeAspect="1"/>
            </p:cNvPicPr>
            <p:nvPr/>
          </p:nvPicPr>
          <p:blipFill>
            <a:blip r:embed="rId16" cstate="screen">
              <a:extLst>
                <a:ext uri="{28A0092B-C50C-407E-A947-70E740481C1C}">
                  <a14:useLocalDpi xmlns:a14="http://schemas.microsoft.com/office/drawing/2010/main"/>
                </a:ext>
              </a:extLst>
            </a:blip>
            <a:stretch>
              <a:fillRect/>
            </a:stretch>
          </p:blipFill>
          <p:spPr>
            <a:xfrm>
              <a:off x="2872345" y="5784718"/>
              <a:ext cx="323136" cy="244231"/>
            </a:xfrm>
            <a:prstGeom prst="rect">
              <a:avLst/>
            </a:prstGeom>
          </p:spPr>
        </p:pic>
        <p:sp>
          <p:nvSpPr>
            <p:cNvPr id="47" name="TextBox 46"/>
            <p:cNvSpPr txBox="1"/>
            <p:nvPr/>
          </p:nvSpPr>
          <p:spPr>
            <a:xfrm>
              <a:off x="5708819" y="3523353"/>
              <a:ext cx="415601" cy="246221"/>
            </a:xfrm>
            <a:prstGeom prst="rect">
              <a:avLst/>
            </a:prstGeom>
            <a:noFill/>
          </p:spPr>
          <p:txBody>
            <a:bodyPr wrap="square" rtlCol="0">
              <a:spAutoFit/>
            </a:bodyPr>
            <a:lstStyle/>
            <a:p>
              <a:pPr algn="ctr"/>
              <a:r>
                <a:rPr lang="en-US" sz="1000" b="1" dirty="0" smtClean="0">
                  <a:latin typeface="Roboto"/>
                  <a:cs typeface="Roboto"/>
                </a:rPr>
                <a:t>+</a:t>
              </a:r>
              <a:endParaRPr lang="en-US" sz="1000" b="1" dirty="0">
                <a:latin typeface="Roboto"/>
                <a:cs typeface="Roboto"/>
              </a:endParaRPr>
            </a:p>
          </p:txBody>
        </p:sp>
        <p:pic>
          <p:nvPicPr>
            <p:cNvPr id="48" name="Picture 47"/>
            <p:cNvPicPr>
              <a:picLocks noChangeAspect="1"/>
            </p:cNvPicPr>
            <p:nvPr/>
          </p:nvPicPr>
          <p:blipFill>
            <a:blip r:embed="rId17" cstate="screen">
              <a:extLst>
                <a:ext uri="{28A0092B-C50C-407E-A947-70E740481C1C}">
                  <a14:useLocalDpi xmlns:a14="http://schemas.microsoft.com/office/drawing/2010/main"/>
                </a:ext>
              </a:extLst>
            </a:blip>
            <a:stretch>
              <a:fillRect/>
            </a:stretch>
          </p:blipFill>
          <p:spPr>
            <a:xfrm>
              <a:off x="6094039" y="4349887"/>
              <a:ext cx="3525961" cy="2264485"/>
            </a:xfrm>
            <a:prstGeom prst="rect">
              <a:avLst/>
            </a:prstGeom>
          </p:spPr>
        </p:pic>
        <p:cxnSp>
          <p:nvCxnSpPr>
            <p:cNvPr id="52" name="Straight Connector 51"/>
            <p:cNvCxnSpPr>
              <a:stCxn id="48" idx="0"/>
            </p:cNvCxnSpPr>
            <p:nvPr/>
          </p:nvCxnSpPr>
          <p:spPr>
            <a:xfrm flipV="1">
              <a:off x="7857020" y="3407219"/>
              <a:ext cx="727283" cy="942668"/>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5" name="Oval 54"/>
            <p:cNvSpPr/>
            <p:nvPr/>
          </p:nvSpPr>
          <p:spPr>
            <a:xfrm>
              <a:off x="6420536" y="1393511"/>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solidFill>
                    <a:schemeClr val="tx1"/>
                  </a:solidFill>
                  <a:latin typeface="Roboto"/>
                  <a:cs typeface="Roboto"/>
                </a:rPr>
                <a:t>Life Sciences</a:t>
              </a:r>
              <a:endParaRPr lang="en-US" sz="1000" dirty="0">
                <a:solidFill>
                  <a:schemeClr val="tx1"/>
                </a:solidFill>
                <a:latin typeface="Roboto"/>
                <a:cs typeface="Roboto"/>
              </a:endParaRPr>
            </a:p>
          </p:txBody>
        </p:sp>
        <p:sp>
          <p:nvSpPr>
            <p:cNvPr id="56" name="Oval 55"/>
            <p:cNvSpPr/>
            <p:nvPr/>
          </p:nvSpPr>
          <p:spPr>
            <a:xfrm>
              <a:off x="5251619" y="1492753"/>
              <a:ext cx="914400" cy="914400"/>
            </a:xfrm>
            <a:prstGeom prst="ellipse">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sz="1000" dirty="0" smtClean="0">
                  <a:solidFill>
                    <a:schemeClr val="tx1"/>
                  </a:solidFill>
                  <a:latin typeface="Roboto"/>
                  <a:cs typeface="Roboto"/>
                </a:rPr>
                <a:t>Brands With</a:t>
              </a:r>
            </a:p>
            <a:p>
              <a:pPr algn="ctr"/>
              <a:r>
                <a:rPr lang="en-US" sz="1000" dirty="0" smtClean="0">
                  <a:solidFill>
                    <a:schemeClr val="tx1"/>
                  </a:solidFill>
                  <a:latin typeface="Roboto"/>
                  <a:cs typeface="Roboto"/>
                </a:rPr>
                <a:t>Food Interests</a:t>
              </a:r>
              <a:endParaRPr lang="en-US" sz="1000" dirty="0">
                <a:solidFill>
                  <a:schemeClr val="tx1"/>
                </a:solidFill>
                <a:latin typeface="Roboto"/>
                <a:cs typeface="Roboto"/>
              </a:endParaRPr>
            </a:p>
          </p:txBody>
        </p:sp>
        <p:cxnSp>
          <p:nvCxnSpPr>
            <p:cNvPr id="61" name="Straight Connector 60"/>
            <p:cNvCxnSpPr/>
            <p:nvPr/>
          </p:nvCxnSpPr>
          <p:spPr>
            <a:xfrm flipH="1" flipV="1">
              <a:off x="7415567" y="2080699"/>
              <a:ext cx="795356" cy="721312"/>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75" name="Straight Connector 74"/>
            <p:cNvCxnSpPr/>
            <p:nvPr/>
          </p:nvCxnSpPr>
          <p:spPr>
            <a:xfrm flipH="1" flipV="1">
              <a:off x="6166019" y="2235441"/>
              <a:ext cx="2044904" cy="650344"/>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TextBox 53"/>
            <p:cNvSpPr txBox="1"/>
            <p:nvPr/>
          </p:nvSpPr>
          <p:spPr>
            <a:xfrm>
              <a:off x="4729698" y="2790878"/>
              <a:ext cx="1942249" cy="1200329"/>
            </a:xfrm>
            <a:prstGeom prst="rect">
              <a:avLst/>
            </a:prstGeom>
            <a:solidFill>
              <a:schemeClr val="bg1"/>
            </a:solidFill>
          </p:spPr>
          <p:txBody>
            <a:bodyPr wrap="square" rtlCol="0">
              <a:spAutoFit/>
            </a:bodyPr>
            <a:lstStyle/>
            <a:p>
              <a:r>
                <a:rPr lang="en-US" sz="1200" b="1" dirty="0" smtClean="0">
                  <a:solidFill>
                    <a:srgbClr val="000000"/>
                  </a:solidFill>
                  <a:latin typeface="Calibri Light" panose="020F0302020204030204" pitchFamily="34" charset="0"/>
                  <a:cs typeface="Roboto"/>
                </a:rPr>
                <a:t>Publishers </a:t>
              </a:r>
              <a:r>
                <a:rPr lang="en-US" sz="1200" dirty="0" smtClean="0">
                  <a:solidFill>
                    <a:srgbClr val="000000"/>
                  </a:solidFill>
                  <a:latin typeface="Calibri Light" panose="020F0302020204030204" pitchFamily="34" charset="0"/>
                  <a:cs typeface="Roboto"/>
                </a:rPr>
                <a:t> use personalization to increase usage and actionable  recommendations. Which leads to increased customer spend.</a:t>
              </a:r>
              <a:endParaRPr lang="en-US" sz="1200" dirty="0">
                <a:solidFill>
                  <a:srgbClr val="000000"/>
                </a:solidFill>
                <a:latin typeface="Calibri Light" panose="020F0302020204030204" pitchFamily="34" charset="0"/>
                <a:cs typeface="Roboto"/>
              </a:endParaRPr>
            </a:p>
          </p:txBody>
        </p:sp>
        <p:grpSp>
          <p:nvGrpSpPr>
            <p:cNvPr id="58" name="Group 57"/>
            <p:cNvGrpSpPr/>
            <p:nvPr/>
          </p:nvGrpSpPr>
          <p:grpSpPr>
            <a:xfrm>
              <a:off x="8287747" y="1937755"/>
              <a:ext cx="2080729" cy="2081270"/>
              <a:chOff x="8361405" y="2419933"/>
              <a:chExt cx="2039227" cy="2107243"/>
            </a:xfrm>
          </p:grpSpPr>
          <p:pic>
            <p:nvPicPr>
              <p:cNvPr id="59" name="Picture 58"/>
              <p:cNvPicPr>
                <a:picLocks noChangeAspect="1"/>
              </p:cNvPicPr>
              <p:nvPr/>
            </p:nvPicPr>
            <p:blipFill>
              <a:blip r:embed="rId18" cstate="screen">
                <a:extLst>
                  <a:ext uri="{28A0092B-C50C-407E-A947-70E740481C1C}">
                    <a14:useLocalDpi xmlns:a14="http://schemas.microsoft.com/office/drawing/2010/main"/>
                  </a:ext>
                </a:extLst>
              </a:blip>
              <a:stretch>
                <a:fillRect/>
              </a:stretch>
            </p:blipFill>
            <p:spPr>
              <a:xfrm>
                <a:off x="8361405" y="2419933"/>
                <a:ext cx="2039227" cy="2107243"/>
              </a:xfrm>
              <a:prstGeom prst="rect">
                <a:avLst/>
              </a:prstGeom>
            </p:spPr>
          </p:pic>
          <p:sp>
            <p:nvSpPr>
              <p:cNvPr id="60" name="TextBox 59"/>
              <p:cNvSpPr txBox="1"/>
              <p:nvPr/>
            </p:nvSpPr>
            <p:spPr>
              <a:xfrm>
                <a:off x="8934823" y="3227294"/>
                <a:ext cx="180983" cy="249294"/>
              </a:xfrm>
              <a:prstGeom prst="rect">
                <a:avLst/>
              </a:prstGeom>
              <a:noFill/>
            </p:spPr>
            <p:txBody>
              <a:bodyPr wrap="none" rtlCol="0">
                <a:spAutoFit/>
              </a:bodyPr>
              <a:lstStyle/>
              <a:p>
                <a:endParaRPr lang="en-US" sz="1000" dirty="0">
                  <a:latin typeface="Roboto"/>
                  <a:cs typeface="Roboto"/>
                </a:endParaRPr>
              </a:p>
            </p:txBody>
          </p:sp>
        </p:grpSp>
      </p:grpSp>
      <p:sp>
        <p:nvSpPr>
          <p:cNvPr id="62" name="TextBox 61"/>
          <p:cNvSpPr txBox="1"/>
          <p:nvPr/>
        </p:nvSpPr>
        <p:spPr>
          <a:xfrm>
            <a:off x="4081346" y="5551895"/>
            <a:ext cx="1942249" cy="830997"/>
          </a:xfrm>
          <a:prstGeom prst="rect">
            <a:avLst/>
          </a:prstGeom>
          <a:solidFill>
            <a:schemeClr val="bg1"/>
          </a:solidFill>
        </p:spPr>
        <p:txBody>
          <a:bodyPr wrap="square" rtlCol="0">
            <a:spAutoFit/>
          </a:bodyPr>
          <a:lstStyle/>
          <a:p>
            <a:r>
              <a:rPr lang="en-US" sz="1200" dirty="0" smtClean="0">
                <a:solidFill>
                  <a:srgbClr val="000000"/>
                </a:solidFill>
                <a:latin typeface="Calibri Light" panose="020F0302020204030204" pitchFamily="34" charset="0"/>
                <a:cs typeface="Roboto"/>
              </a:rPr>
              <a:t> </a:t>
            </a:r>
            <a:r>
              <a:rPr lang="en-US" sz="1200" b="1" dirty="0" smtClean="0">
                <a:solidFill>
                  <a:srgbClr val="000000"/>
                </a:solidFill>
                <a:latin typeface="Calibri Light" panose="020F0302020204030204" pitchFamily="34" charset="0"/>
                <a:cs typeface="Roboto"/>
              </a:rPr>
              <a:t>Vivanda</a:t>
            </a:r>
            <a:r>
              <a:rPr lang="en-US" sz="1200" dirty="0" smtClean="0">
                <a:solidFill>
                  <a:srgbClr val="000000"/>
                </a:solidFill>
                <a:latin typeface="Calibri Light" panose="020F0302020204030204" pitchFamily="34" charset="0"/>
                <a:cs typeface="Roboto"/>
              </a:rPr>
              <a:t>  compliments and enhances most Food Tech offerings and enables the Internet Of Food.</a:t>
            </a:r>
            <a:endParaRPr lang="en-US" sz="1200" dirty="0">
              <a:solidFill>
                <a:srgbClr val="000000"/>
              </a:solidFill>
              <a:latin typeface="Calibri Light" panose="020F0302020204030204" pitchFamily="34" charset="0"/>
              <a:cs typeface="Roboto"/>
            </a:endParaRPr>
          </a:p>
        </p:txBody>
      </p:sp>
      <p:pic>
        <p:nvPicPr>
          <p:cNvPr id="51" name="Picture 50"/>
          <p:cNvPicPr>
            <a:picLocks noChangeAspect="1"/>
          </p:cNvPicPr>
          <p:nvPr/>
        </p:nvPicPr>
        <p:blipFill>
          <a:blip r:embed="rId19" cstate="print">
            <a:extLst>
              <a:ext uri="{28A0092B-C50C-407E-A947-70E740481C1C}">
                <a14:useLocalDpi xmlns:a14="http://schemas.microsoft.com/office/drawing/2010/main"/>
              </a:ext>
            </a:extLst>
          </a:blip>
          <a:stretch>
            <a:fillRect/>
          </a:stretch>
        </p:blipFill>
        <p:spPr>
          <a:xfrm>
            <a:off x="181615" y="838172"/>
            <a:ext cx="11739435" cy="5770346"/>
          </a:xfrm>
          <a:prstGeom prst="rect">
            <a:avLst/>
          </a:prstGeom>
        </p:spPr>
      </p:pic>
    </p:spTree>
    <p:extLst>
      <p:ext uri="{BB962C8B-B14F-4D97-AF65-F5344CB8AC3E}">
        <p14:creationId xmlns:p14="http://schemas.microsoft.com/office/powerpoint/2010/main" val="1990922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down)">
                                      <p:cBhvr>
                                        <p:cTn id="7" dur="580">
                                          <p:stCondLst>
                                            <p:cond delay="0"/>
                                          </p:stCondLst>
                                        </p:cTn>
                                        <p:tgtEl>
                                          <p:spTgt spid="51"/>
                                        </p:tgtEl>
                                      </p:cBhvr>
                                    </p:animEffect>
                                    <p:anim calcmode="lin" valueType="num">
                                      <p:cBhvr>
                                        <p:cTn id="8" dur="1822" tmFilter="0,0; 0.14,0.36; 0.43,0.73; 0.71,0.91; 1.0,1.0">
                                          <p:stCondLst>
                                            <p:cond delay="0"/>
                                          </p:stCondLst>
                                        </p:cTn>
                                        <p:tgtEl>
                                          <p:spTgt spid="5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1"/>
                                        </p:tgtEl>
                                        <p:attrNameLst>
                                          <p:attrName>ppt_y</p:attrName>
                                        </p:attrNameLst>
                                      </p:cBhvr>
                                      <p:tavLst>
                                        <p:tav tm="0" fmla="#ppt_y-sin(pi*$)/81">
                                          <p:val>
                                            <p:fltVal val="0"/>
                                          </p:val>
                                        </p:tav>
                                        <p:tav tm="100000">
                                          <p:val>
                                            <p:fltVal val="1"/>
                                          </p:val>
                                        </p:tav>
                                      </p:tavLst>
                                    </p:anim>
                                    <p:animScale>
                                      <p:cBhvr>
                                        <p:cTn id="13" dur="26">
                                          <p:stCondLst>
                                            <p:cond delay="650"/>
                                          </p:stCondLst>
                                        </p:cTn>
                                        <p:tgtEl>
                                          <p:spTgt spid="51"/>
                                        </p:tgtEl>
                                      </p:cBhvr>
                                      <p:to x="100000" y="60000"/>
                                    </p:animScale>
                                    <p:animScale>
                                      <p:cBhvr>
                                        <p:cTn id="14" dur="166" decel="50000">
                                          <p:stCondLst>
                                            <p:cond delay="676"/>
                                          </p:stCondLst>
                                        </p:cTn>
                                        <p:tgtEl>
                                          <p:spTgt spid="51"/>
                                        </p:tgtEl>
                                      </p:cBhvr>
                                      <p:to x="100000" y="100000"/>
                                    </p:animScale>
                                    <p:animScale>
                                      <p:cBhvr>
                                        <p:cTn id="15" dur="26">
                                          <p:stCondLst>
                                            <p:cond delay="1312"/>
                                          </p:stCondLst>
                                        </p:cTn>
                                        <p:tgtEl>
                                          <p:spTgt spid="51"/>
                                        </p:tgtEl>
                                      </p:cBhvr>
                                      <p:to x="100000" y="80000"/>
                                    </p:animScale>
                                    <p:animScale>
                                      <p:cBhvr>
                                        <p:cTn id="16" dur="166" decel="50000">
                                          <p:stCondLst>
                                            <p:cond delay="1338"/>
                                          </p:stCondLst>
                                        </p:cTn>
                                        <p:tgtEl>
                                          <p:spTgt spid="51"/>
                                        </p:tgtEl>
                                      </p:cBhvr>
                                      <p:to x="100000" y="100000"/>
                                    </p:animScale>
                                    <p:animScale>
                                      <p:cBhvr>
                                        <p:cTn id="17" dur="26">
                                          <p:stCondLst>
                                            <p:cond delay="1642"/>
                                          </p:stCondLst>
                                        </p:cTn>
                                        <p:tgtEl>
                                          <p:spTgt spid="51"/>
                                        </p:tgtEl>
                                      </p:cBhvr>
                                      <p:to x="100000" y="90000"/>
                                    </p:animScale>
                                    <p:animScale>
                                      <p:cBhvr>
                                        <p:cTn id="18" dur="166" decel="50000">
                                          <p:stCondLst>
                                            <p:cond delay="1668"/>
                                          </p:stCondLst>
                                        </p:cTn>
                                        <p:tgtEl>
                                          <p:spTgt spid="51"/>
                                        </p:tgtEl>
                                      </p:cBhvr>
                                      <p:to x="100000" y="100000"/>
                                    </p:animScale>
                                    <p:animScale>
                                      <p:cBhvr>
                                        <p:cTn id="19" dur="26">
                                          <p:stCondLst>
                                            <p:cond delay="1808"/>
                                          </p:stCondLst>
                                        </p:cTn>
                                        <p:tgtEl>
                                          <p:spTgt spid="51"/>
                                        </p:tgtEl>
                                      </p:cBhvr>
                                      <p:to x="100000" y="95000"/>
                                    </p:animScale>
                                    <p:animScale>
                                      <p:cBhvr>
                                        <p:cTn id="20" dur="166" decel="50000">
                                          <p:stCondLst>
                                            <p:cond delay="1834"/>
                                          </p:stCondLst>
                                        </p:cTn>
                                        <p:tgtEl>
                                          <p:spTgt spid="5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6" name="Chart 35"/>
          <p:cNvGraphicFramePr>
            <a:graphicFrameLocks/>
          </p:cNvGraphicFramePr>
          <p:nvPr>
            <p:extLst>
              <p:ext uri="{D42A27DB-BD31-4B8C-83A1-F6EECF244321}">
                <p14:modId xmlns:p14="http://schemas.microsoft.com/office/powerpoint/2010/main" val="873654917"/>
              </p:ext>
            </p:extLst>
          </p:nvPr>
        </p:nvGraphicFramePr>
        <p:xfrm>
          <a:off x="3319103" y="2395050"/>
          <a:ext cx="2950464" cy="1828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5" name="Chart 34"/>
          <p:cNvGraphicFramePr>
            <a:graphicFrameLocks/>
          </p:cNvGraphicFramePr>
          <p:nvPr>
            <p:extLst>
              <p:ext uri="{D42A27DB-BD31-4B8C-83A1-F6EECF244321}">
                <p14:modId xmlns:p14="http://schemas.microsoft.com/office/powerpoint/2010/main" val="3604656367"/>
              </p:ext>
            </p:extLst>
          </p:nvPr>
        </p:nvGraphicFramePr>
        <p:xfrm>
          <a:off x="9241536" y="2395050"/>
          <a:ext cx="2950464" cy="18288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4" name="Chart 33"/>
          <p:cNvGraphicFramePr>
            <a:graphicFrameLocks/>
          </p:cNvGraphicFramePr>
          <p:nvPr>
            <p:extLst>
              <p:ext uri="{D42A27DB-BD31-4B8C-83A1-F6EECF244321}">
                <p14:modId xmlns:p14="http://schemas.microsoft.com/office/powerpoint/2010/main" val="3546886341"/>
              </p:ext>
            </p:extLst>
          </p:nvPr>
        </p:nvGraphicFramePr>
        <p:xfrm>
          <a:off x="6233753" y="2395050"/>
          <a:ext cx="2950464" cy="18288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p:cNvGraphicFramePr>
            <a:graphicFrameLocks/>
          </p:cNvGraphicFramePr>
          <p:nvPr>
            <p:extLst>
              <p:ext uri="{D42A27DB-BD31-4B8C-83A1-F6EECF244321}">
                <p14:modId xmlns:p14="http://schemas.microsoft.com/office/powerpoint/2010/main" val="1770887811"/>
              </p:ext>
            </p:extLst>
          </p:nvPr>
        </p:nvGraphicFramePr>
        <p:xfrm>
          <a:off x="296503" y="2395050"/>
          <a:ext cx="2950464" cy="1828800"/>
        </p:xfrm>
        <a:graphic>
          <a:graphicData uri="http://schemas.openxmlformats.org/drawingml/2006/chart">
            <c:chart xmlns:c="http://schemas.openxmlformats.org/drawingml/2006/chart" xmlns:r="http://schemas.openxmlformats.org/officeDocument/2006/relationships" r:id="rId6"/>
          </a:graphicData>
        </a:graphic>
      </p:graphicFrame>
      <p:sp>
        <p:nvSpPr>
          <p:cNvPr id="253954" name="Title 1"/>
          <p:cNvSpPr>
            <a:spLocks noGrp="1"/>
          </p:cNvSpPr>
          <p:nvPr>
            <p:ph type="title"/>
          </p:nvPr>
        </p:nvSpPr>
        <p:spPr/>
        <p:txBody>
          <a:bodyPr>
            <a:normAutofit/>
          </a:bodyPr>
          <a:lstStyle/>
          <a:p>
            <a:r>
              <a:rPr lang="en-US" sz="3200" dirty="0"/>
              <a:t>FlavorPrint® </a:t>
            </a:r>
            <a:r>
              <a:rPr lang="en-US" sz="3200" dirty="0" smtClean="0"/>
              <a:t>Users are More </a:t>
            </a:r>
            <a:r>
              <a:rPr lang="en-US" sz="3200" dirty="0" smtClean="0">
                <a:solidFill>
                  <a:srgbClr val="FF0000"/>
                </a:solidFill>
              </a:rPr>
              <a:t>Engaged</a:t>
            </a:r>
            <a:r>
              <a:rPr lang="en-US" sz="3200" dirty="0" smtClean="0"/>
              <a:t>…And They </a:t>
            </a:r>
            <a:r>
              <a:rPr lang="en-US" sz="3200" dirty="0" smtClean="0">
                <a:solidFill>
                  <a:srgbClr val="FF0000"/>
                </a:solidFill>
              </a:rPr>
              <a:t>Buy More </a:t>
            </a:r>
          </a:p>
        </p:txBody>
      </p:sp>
      <p:sp>
        <p:nvSpPr>
          <p:cNvPr id="15" name="Content Placeholder 14"/>
          <p:cNvSpPr>
            <a:spLocks noGrp="1"/>
          </p:cNvSpPr>
          <p:nvPr>
            <p:ph type="body" sz="quarter" idx="13"/>
          </p:nvPr>
        </p:nvSpPr>
        <p:spPr/>
        <p:txBody>
          <a:bodyPr>
            <a:normAutofit fontScale="62500" lnSpcReduction="20000"/>
          </a:bodyPr>
          <a:lstStyle/>
          <a:p>
            <a:pPr>
              <a:defRPr/>
            </a:pPr>
            <a:r>
              <a:rPr lang="en-US" sz="1800" dirty="0" smtClean="0"/>
              <a:t>Engagement rates have maintained their significantly high levels as registrations have increased!</a:t>
            </a:r>
          </a:p>
          <a:p>
            <a:pPr>
              <a:defRPr/>
            </a:pPr>
            <a:r>
              <a:rPr lang="en-US" sz="1800" dirty="0"/>
              <a:t>FlavorPrint® </a:t>
            </a:r>
            <a:r>
              <a:rPr lang="en-US" sz="1800" dirty="0" smtClean="0"/>
              <a:t>users save </a:t>
            </a:r>
            <a:r>
              <a:rPr lang="en-US" sz="1800" b="1" dirty="0" smtClean="0">
                <a:solidFill>
                  <a:srgbClr val="FF0000"/>
                </a:solidFill>
              </a:rPr>
              <a:t>13X </a:t>
            </a:r>
            <a:r>
              <a:rPr lang="en-US" sz="1800" dirty="0" smtClean="0"/>
              <a:t>more recipes vs. old site</a:t>
            </a:r>
          </a:p>
          <a:p>
            <a:pPr>
              <a:defRPr/>
            </a:pPr>
            <a:r>
              <a:rPr lang="en-US" sz="1800" b="1" dirty="0">
                <a:solidFill>
                  <a:srgbClr val="FF0000"/>
                </a:solidFill>
              </a:rPr>
              <a:t>FlavorPrint® </a:t>
            </a:r>
            <a:r>
              <a:rPr lang="en-US" sz="1800" b="1" dirty="0" smtClean="0">
                <a:solidFill>
                  <a:srgbClr val="FF0000"/>
                </a:solidFill>
              </a:rPr>
              <a:t>users buy more and have larger baskets</a:t>
            </a:r>
          </a:p>
        </p:txBody>
      </p:sp>
      <p:sp>
        <p:nvSpPr>
          <p:cNvPr id="253955" name="Slide Number Placeholder 3"/>
          <p:cNvSpPr>
            <a:spLocks noGrp="1"/>
          </p:cNvSpPr>
          <p:nvPr>
            <p:ph type="sldNum" sz="quarter" idx="4"/>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eaLnBrk="1" hangingPunct="1"/>
            <a:fld id="{36C2E361-190C-496C-A828-03E82CB19606}" type="slidenum">
              <a:rPr lang="en-US" smtClean="0">
                <a:solidFill>
                  <a:srgbClr val="000000"/>
                </a:solidFill>
                <a:latin typeface="Calibri" pitchFamily="34" charset="0"/>
              </a:rPr>
              <a:pPr eaLnBrk="1" hangingPunct="1"/>
              <a:t>15</a:t>
            </a:fld>
            <a:endParaRPr lang="en-US" dirty="0" smtClean="0">
              <a:solidFill>
                <a:srgbClr val="000000"/>
              </a:solidFill>
              <a:latin typeface="Calibri" pitchFamily="34" charset="0"/>
            </a:endParaRPr>
          </a:p>
        </p:txBody>
      </p:sp>
      <p:pic>
        <p:nvPicPr>
          <p:cNvPr id="253959" name="Picture 2" descr="http://www.mccormick.com/-/media/McCormick/Logos/img-logo-mccormick.ashx"/>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032000" y="4169875"/>
            <a:ext cx="7810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0" name="Picture 13" descr="Screen Clippi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800100" y="4115900"/>
            <a:ext cx="609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2" name="Picture 2" descr="http://www.mccormick.com/-/media/McCormick/Logos/img-logo-mccormick.ashx"/>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4893734" y="4169875"/>
            <a:ext cx="78316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3" name="Picture 26" descr="Screen Clippi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3704167" y="4115900"/>
            <a:ext cx="609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4" name="Picture 2" descr="http://www.mccormick.com/-/media/McCormick/Logos/img-logo-mccormick.ashx"/>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7878233" y="4169875"/>
            <a:ext cx="781051"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5" name="Picture 28" descr="Screen Clippi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6688667" y="4115900"/>
            <a:ext cx="609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6" name="Picture 2" descr="http://www.mccormick.com/-/media/McCormick/Logos/img-logo-mccormick.ashx"/>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0902952" y="4169875"/>
            <a:ext cx="781049"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3967" name="Picture 30" descr="Screen Clipping"/>
          <p:cNvPicPr>
            <a:picLocks noChangeAspect="1"/>
          </p:cNvPicPr>
          <p:nvPr/>
        </p:nvPicPr>
        <p:blipFill>
          <a:blip r:embed="rId8" cstate="email">
            <a:extLst>
              <a:ext uri="{28A0092B-C50C-407E-A947-70E740481C1C}">
                <a14:useLocalDpi xmlns:a14="http://schemas.microsoft.com/office/drawing/2010/main"/>
              </a:ext>
            </a:extLst>
          </a:blip>
          <a:srcRect/>
          <a:stretch>
            <a:fillRect/>
          </a:stretch>
        </p:blipFill>
        <p:spPr bwMode="auto">
          <a:xfrm>
            <a:off x="9628717" y="4115900"/>
            <a:ext cx="609600" cy="452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4" name="Straight Connector 1023"/>
          <p:cNvCxnSpPr/>
          <p:nvPr/>
        </p:nvCxnSpPr>
        <p:spPr>
          <a:xfrm>
            <a:off x="3246967" y="2268050"/>
            <a:ext cx="0" cy="2281238"/>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216651" y="2269638"/>
            <a:ext cx="0" cy="22780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9184217" y="2269638"/>
            <a:ext cx="0" cy="2278062"/>
          </a:xfrm>
          <a:prstGeom prst="line">
            <a:avLst/>
          </a:prstGeom>
          <a:ln w="1270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570000" y="5740438"/>
            <a:ext cx="10238317" cy="576262"/>
          </a:xfrm>
          <a:prstGeom prst="rect">
            <a:avLst/>
          </a:prstGeom>
          <a:noFill/>
        </p:spPr>
        <p:txBody>
          <a:bodyPr>
            <a:spAutoFit/>
          </a:bodyPr>
          <a:lstStyle/>
          <a:p>
            <a:pPr>
              <a:defRPr/>
            </a:pPr>
            <a:r>
              <a:rPr lang="en-US" sz="1050" dirty="0"/>
              <a:t>*FlavorPrint® Database </a:t>
            </a:r>
          </a:p>
          <a:p>
            <a:pPr>
              <a:defRPr/>
            </a:pPr>
            <a:r>
              <a:rPr lang="en-US" sz="1050" dirty="0"/>
              <a:t>McCormick users include registered and non-registered users</a:t>
            </a:r>
          </a:p>
          <a:p>
            <a:pPr>
              <a:defRPr/>
            </a:pPr>
            <a:r>
              <a:rPr lang="en-US" sz="1050" dirty="0"/>
              <a:t>Google Analytics March </a:t>
            </a:r>
            <a:r>
              <a:rPr lang="en-US" sz="1050" dirty="0" smtClean="0"/>
              <a:t>4, 2013 – March 3, 2014, Users from  04/18/2014</a:t>
            </a:r>
            <a:endParaRPr lang="en-US" sz="1050" dirty="0"/>
          </a:p>
        </p:txBody>
      </p:sp>
      <p:graphicFrame>
        <p:nvGraphicFramePr>
          <p:cNvPr id="5" name="Table 4"/>
          <p:cNvGraphicFramePr>
            <a:graphicFrameLocks noGrp="1"/>
          </p:cNvGraphicFramePr>
          <p:nvPr>
            <p:extLst>
              <p:ext uri="{D42A27DB-BD31-4B8C-83A1-F6EECF244321}">
                <p14:modId xmlns:p14="http://schemas.microsoft.com/office/powerpoint/2010/main" val="245464485"/>
              </p:ext>
            </p:extLst>
          </p:nvPr>
        </p:nvGraphicFramePr>
        <p:xfrm>
          <a:off x="495300" y="1629875"/>
          <a:ext cx="11459632" cy="609600"/>
        </p:xfrm>
        <a:graphic>
          <a:graphicData uri="http://schemas.openxmlformats.org/drawingml/2006/table">
            <a:tbl>
              <a:tblPr firstRow="1" bandRow="1">
                <a:tableStyleId>{5C22544A-7EE6-4342-B048-85BDC9FD1C3A}</a:tableStyleId>
              </a:tblPr>
              <a:tblGrid>
                <a:gridCol w="2864908"/>
                <a:gridCol w="2864908"/>
                <a:gridCol w="2864908"/>
                <a:gridCol w="2864908"/>
              </a:tblGrid>
              <a:tr h="304800">
                <a:tc>
                  <a:txBody>
                    <a:bodyPr/>
                    <a:lstStyle/>
                    <a:p>
                      <a:pPr algn="ctr"/>
                      <a:r>
                        <a:rPr lang="en-US" sz="1200" b="0" dirty="0" smtClean="0">
                          <a:solidFill>
                            <a:schemeClr val="tx1"/>
                          </a:solidFill>
                        </a:rPr>
                        <a:t>Average</a:t>
                      </a:r>
                      <a:r>
                        <a:rPr lang="en-US" sz="1200" b="0" baseline="0" dirty="0" smtClean="0">
                          <a:solidFill>
                            <a:schemeClr val="tx1"/>
                          </a:solidFill>
                        </a:rPr>
                        <a:t> Visit Duration</a:t>
                      </a:r>
                      <a:endParaRPr lang="en-US" sz="1200" b="0" dirty="0">
                        <a:solidFill>
                          <a:schemeClr val="tx1"/>
                        </a:solidFill>
                      </a:endParaRPr>
                    </a:p>
                  </a:txBody>
                  <a:tcPr marL="121933" marR="121933" anchor="b">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 Return Visits</a:t>
                      </a:r>
                      <a:endParaRPr lang="en-US" sz="1200" b="0" dirty="0">
                        <a:solidFill>
                          <a:schemeClr val="tx1"/>
                        </a:solidFill>
                      </a:endParaRPr>
                    </a:p>
                  </a:txBody>
                  <a:tcPr marL="121933" marR="121933" anchor="b">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Pages/</a:t>
                      </a:r>
                      <a:r>
                        <a:rPr lang="en-US" sz="1200" b="0" baseline="0" dirty="0" smtClean="0">
                          <a:solidFill>
                            <a:schemeClr val="tx1"/>
                          </a:solidFill>
                        </a:rPr>
                        <a:t>Visit</a:t>
                      </a:r>
                      <a:endParaRPr lang="en-US" sz="1200" b="0" dirty="0">
                        <a:solidFill>
                          <a:schemeClr val="tx1"/>
                        </a:solidFill>
                      </a:endParaRPr>
                    </a:p>
                  </a:txBody>
                  <a:tcPr marL="121933" marR="121933" anchor="b">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200" b="0" dirty="0" smtClean="0">
                          <a:solidFill>
                            <a:schemeClr val="tx1"/>
                          </a:solidFill>
                        </a:rPr>
                        <a:t>Bounce</a:t>
                      </a:r>
                      <a:r>
                        <a:rPr lang="en-US" sz="1200" b="0" baseline="0" dirty="0" smtClean="0">
                          <a:solidFill>
                            <a:schemeClr val="tx1"/>
                          </a:solidFill>
                        </a:rPr>
                        <a:t> Rate</a:t>
                      </a:r>
                      <a:endParaRPr lang="en-US" sz="1200" b="0" dirty="0">
                        <a:solidFill>
                          <a:schemeClr val="tx1"/>
                        </a:solidFill>
                      </a:endParaRPr>
                    </a:p>
                  </a:txBody>
                  <a:tcPr marL="121933" marR="121933" anchor="b">
                    <a:lnL w="12700" cmpd="sng">
                      <a:noFill/>
                    </a:lnL>
                    <a:lnR w="12700" cmpd="sng">
                      <a:noFill/>
                    </a:lnR>
                    <a:lnT w="12700" cmpd="sng">
                      <a:noFill/>
                    </a:lnT>
                    <a:lnB w="635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04800">
                <a:tc>
                  <a:txBody>
                    <a:bodyPr/>
                    <a:lstStyle/>
                    <a:p>
                      <a:pPr algn="ctr"/>
                      <a:r>
                        <a:rPr lang="en-US" sz="1400" b="1" dirty="0" smtClean="0"/>
                        <a:t>Additional 17+ minutes</a:t>
                      </a:r>
                      <a:endParaRPr lang="en-US" sz="1400" b="1" dirty="0"/>
                    </a:p>
                  </a:txBody>
                  <a:tcPr marL="121933" marR="121933">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1" dirty="0" smtClean="0"/>
                        <a:t>2x higher</a:t>
                      </a:r>
                      <a:endParaRPr lang="en-US" sz="1400" b="1" dirty="0"/>
                    </a:p>
                  </a:txBody>
                  <a:tcPr marL="121933" marR="121933">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1" dirty="0" smtClean="0"/>
                        <a:t>6x higher</a:t>
                      </a:r>
                      <a:endParaRPr lang="en-US" sz="1400" b="1" dirty="0"/>
                    </a:p>
                  </a:txBody>
                  <a:tcPr marL="121933" marR="121933">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ctr"/>
                      <a:r>
                        <a:rPr lang="en-US" sz="1400" b="1" dirty="0" smtClean="0"/>
                        <a:t>21x</a:t>
                      </a:r>
                      <a:r>
                        <a:rPr lang="en-US" sz="1400" b="1" baseline="0" dirty="0" smtClean="0"/>
                        <a:t> lower</a:t>
                      </a:r>
                      <a:endParaRPr lang="en-US" sz="1400" b="1" dirty="0"/>
                    </a:p>
                  </a:txBody>
                  <a:tcPr marL="121933" marR="121933">
                    <a:lnL w="12700" cmpd="sng">
                      <a:noFill/>
                    </a:lnL>
                    <a:lnR w="12700" cmpd="sng">
                      <a:noFill/>
                    </a:lnR>
                    <a:lnT w="6350" cap="flat" cmpd="sng" algn="ctr">
                      <a:solidFill>
                        <a:schemeClr val="bg1">
                          <a:lumMod val="85000"/>
                        </a:schemeClr>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bl>
          </a:graphicData>
        </a:graphic>
      </p:graphicFrame>
      <p:sp>
        <p:nvSpPr>
          <p:cNvPr id="260127" name="TextBox 2"/>
          <p:cNvSpPr txBox="1">
            <a:spLocks noChangeArrowheads="1"/>
          </p:cNvSpPr>
          <p:nvPr/>
        </p:nvSpPr>
        <p:spPr bwMode="auto">
          <a:xfrm>
            <a:off x="488950" y="2591901"/>
            <a:ext cx="1231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smtClean="0">
                <a:latin typeface="+mj-lt"/>
              </a:rPr>
              <a:t>19:18 mins.</a:t>
            </a:r>
          </a:p>
        </p:txBody>
      </p:sp>
      <p:sp>
        <p:nvSpPr>
          <p:cNvPr id="260128" name="TextBox 23"/>
          <p:cNvSpPr txBox="1">
            <a:spLocks noChangeArrowheads="1"/>
          </p:cNvSpPr>
          <p:nvPr/>
        </p:nvSpPr>
        <p:spPr bwMode="auto">
          <a:xfrm>
            <a:off x="1828801" y="3690451"/>
            <a:ext cx="122978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smtClean="0">
                <a:latin typeface="+mj-lt"/>
              </a:rPr>
              <a:t>1:39 mins.</a:t>
            </a:r>
          </a:p>
        </p:txBody>
      </p:sp>
      <p:sp>
        <p:nvSpPr>
          <p:cNvPr id="260129" name="TextBox 24"/>
          <p:cNvSpPr txBox="1">
            <a:spLocks noChangeArrowheads="1"/>
          </p:cNvSpPr>
          <p:nvPr/>
        </p:nvSpPr>
        <p:spPr bwMode="auto">
          <a:xfrm>
            <a:off x="3545418" y="2471250"/>
            <a:ext cx="122978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smtClean="0">
                <a:latin typeface="+mj-lt"/>
              </a:rPr>
              <a:t>34%</a:t>
            </a:r>
          </a:p>
        </p:txBody>
      </p:sp>
      <p:sp>
        <p:nvSpPr>
          <p:cNvPr id="260130" name="TextBox 31"/>
          <p:cNvSpPr txBox="1">
            <a:spLocks noChangeArrowheads="1"/>
          </p:cNvSpPr>
          <p:nvPr/>
        </p:nvSpPr>
        <p:spPr bwMode="auto">
          <a:xfrm>
            <a:off x="4864101" y="3080851"/>
            <a:ext cx="1231900"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smtClean="0">
                <a:latin typeface="+mj-lt"/>
              </a:rPr>
              <a:t>14%</a:t>
            </a:r>
          </a:p>
        </p:txBody>
      </p:sp>
      <p:sp>
        <p:nvSpPr>
          <p:cNvPr id="260131" name="TextBox 32"/>
          <p:cNvSpPr txBox="1">
            <a:spLocks noChangeArrowheads="1"/>
          </p:cNvSpPr>
          <p:nvPr/>
        </p:nvSpPr>
        <p:spPr bwMode="auto">
          <a:xfrm>
            <a:off x="6491818" y="2437912"/>
            <a:ext cx="1229783"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smtClean="0">
                <a:latin typeface="+mj-lt"/>
              </a:rPr>
              <a:t>11.21</a:t>
            </a:r>
          </a:p>
        </p:txBody>
      </p:sp>
      <p:sp>
        <p:nvSpPr>
          <p:cNvPr id="260132" name="TextBox 33"/>
          <p:cNvSpPr txBox="1">
            <a:spLocks noChangeArrowheads="1"/>
          </p:cNvSpPr>
          <p:nvPr/>
        </p:nvSpPr>
        <p:spPr bwMode="auto">
          <a:xfrm>
            <a:off x="7708901" y="3580912"/>
            <a:ext cx="12319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smtClean="0">
                <a:latin typeface="+mj-lt"/>
              </a:rPr>
              <a:t>1.89</a:t>
            </a:r>
          </a:p>
        </p:txBody>
      </p:sp>
      <p:sp>
        <p:nvSpPr>
          <p:cNvPr id="260133" name="TextBox 34"/>
          <p:cNvSpPr txBox="1">
            <a:spLocks noChangeArrowheads="1"/>
          </p:cNvSpPr>
          <p:nvPr/>
        </p:nvSpPr>
        <p:spPr bwMode="auto">
          <a:xfrm>
            <a:off x="9448801" y="3809514"/>
            <a:ext cx="1229783" cy="261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hangingPunct="1">
              <a:defRPr/>
            </a:pPr>
            <a:r>
              <a:rPr lang="en-US" sz="1050" b="1" dirty="0">
                <a:latin typeface="+mj-lt"/>
              </a:rPr>
              <a:t>3</a:t>
            </a:r>
            <a:r>
              <a:rPr lang="en-US" sz="1050" b="1" dirty="0" smtClean="0">
                <a:latin typeface="+mj-lt"/>
              </a:rPr>
              <a:t>%</a:t>
            </a:r>
          </a:p>
        </p:txBody>
      </p:sp>
      <p:sp>
        <p:nvSpPr>
          <p:cNvPr id="260134" name="TextBox 35"/>
          <p:cNvSpPr txBox="1">
            <a:spLocks noChangeArrowheads="1"/>
          </p:cNvSpPr>
          <p:nvPr/>
        </p:nvSpPr>
        <p:spPr bwMode="auto">
          <a:xfrm>
            <a:off x="10756901" y="2471250"/>
            <a:ext cx="1231900" cy="25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ctr" eaLnBrk="1" hangingPunct="1">
              <a:defRPr sz="1050" b="1">
                <a:latin typeface="+mj-lt"/>
              </a:defRPr>
            </a:lvl1pPr>
            <a:lvl2pPr marL="742950" indent="-285750" eaLnBrk="0" hangingPunct="0"/>
            <a:lvl3pPr marL="1143000" indent="-228600" eaLnBrk="0" hangingPunct="0"/>
            <a:lvl4pPr marL="1600200" indent="-228600" eaLnBrk="0" hangingPunct="0"/>
            <a:lvl5pPr marL="2057400" indent="-228600" eaLnBrk="0" hangingPunct="0"/>
            <a:lvl6pPr marL="2514600" indent="-228600" eaLnBrk="0" fontAlgn="base" hangingPunct="0">
              <a:spcBef>
                <a:spcPct val="0"/>
              </a:spcBef>
              <a:spcAft>
                <a:spcPct val="0"/>
              </a:spcAft>
            </a:lvl6pPr>
            <a:lvl7pPr marL="2971800" indent="-228600" eaLnBrk="0" fontAlgn="base" hangingPunct="0">
              <a:spcBef>
                <a:spcPct val="0"/>
              </a:spcBef>
              <a:spcAft>
                <a:spcPct val="0"/>
              </a:spcAft>
            </a:lvl7pPr>
            <a:lvl8pPr marL="3429000" indent="-228600" eaLnBrk="0" fontAlgn="base" hangingPunct="0">
              <a:spcBef>
                <a:spcPct val="0"/>
              </a:spcBef>
              <a:spcAft>
                <a:spcPct val="0"/>
              </a:spcAft>
            </a:lvl8pPr>
            <a:lvl9pPr marL="3886200" indent="-228600" eaLnBrk="0" fontAlgn="base" hangingPunct="0">
              <a:spcBef>
                <a:spcPct val="0"/>
              </a:spcBef>
              <a:spcAft>
                <a:spcPct val="0"/>
              </a:spcAft>
            </a:lvl9pPr>
          </a:lstStyle>
          <a:p>
            <a:pPr>
              <a:defRPr/>
            </a:pPr>
            <a:r>
              <a:rPr lang="en-US" dirty="0" smtClean="0"/>
              <a:t>69%</a:t>
            </a:r>
          </a:p>
        </p:txBody>
      </p:sp>
      <p:sp>
        <p:nvSpPr>
          <p:cNvPr id="2" name="TextBox 1"/>
          <p:cNvSpPr txBox="1"/>
          <p:nvPr/>
        </p:nvSpPr>
        <p:spPr>
          <a:xfrm>
            <a:off x="9347201" y="4528651"/>
            <a:ext cx="2673351" cy="276225"/>
          </a:xfrm>
          <a:prstGeom prst="rect">
            <a:avLst/>
          </a:prstGeom>
          <a:noFill/>
        </p:spPr>
        <p:txBody>
          <a:bodyPr>
            <a:spAutoFit/>
          </a:bodyPr>
          <a:lstStyle/>
          <a:p>
            <a:pPr algn="ctr">
              <a:defRPr/>
            </a:pPr>
            <a:r>
              <a:rPr lang="en-US" sz="1200" b="1" i="1" dirty="0">
                <a:latin typeface="+mj-lt"/>
              </a:rPr>
              <a:t>Low bounce rate is positive</a:t>
            </a:r>
          </a:p>
        </p:txBody>
      </p:sp>
      <p:sp>
        <p:nvSpPr>
          <p:cNvPr id="3" name="TextBox 2"/>
          <p:cNvSpPr txBox="1"/>
          <p:nvPr/>
        </p:nvSpPr>
        <p:spPr>
          <a:xfrm>
            <a:off x="2356551" y="5173700"/>
            <a:ext cx="7548413" cy="400110"/>
          </a:xfrm>
          <a:prstGeom prst="rect">
            <a:avLst/>
          </a:prstGeom>
          <a:noFill/>
          <a:ln w="38100">
            <a:solidFill>
              <a:schemeClr val="accent1"/>
            </a:solidFill>
          </a:ln>
        </p:spPr>
        <p:txBody>
          <a:bodyPr wrap="none" rtlCol="0">
            <a:spAutoFit/>
          </a:bodyPr>
          <a:lstStyle/>
          <a:p>
            <a:r>
              <a:rPr lang="en-US" sz="2000" dirty="0" smtClean="0"/>
              <a:t>Imagine The </a:t>
            </a:r>
            <a:r>
              <a:rPr lang="en-US" sz="2000" dirty="0" smtClean="0">
                <a:solidFill>
                  <a:srgbClr val="FF0000"/>
                </a:solidFill>
              </a:rPr>
              <a:t>Impact</a:t>
            </a:r>
            <a:r>
              <a:rPr lang="en-US" sz="2000" dirty="0" smtClean="0"/>
              <a:t> Of This Engagement Across The </a:t>
            </a:r>
            <a:r>
              <a:rPr lang="en-US" sz="2000" dirty="0">
                <a:solidFill>
                  <a:srgbClr val="FF0000"/>
                </a:solidFill>
              </a:rPr>
              <a:t>Network Of Food</a:t>
            </a:r>
          </a:p>
        </p:txBody>
      </p:sp>
    </p:spTree>
    <p:extLst>
      <p:ext uri="{BB962C8B-B14F-4D97-AF65-F5344CB8AC3E}">
        <p14:creationId xmlns:p14="http://schemas.microsoft.com/office/powerpoint/2010/main" val="3890562933"/>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11861"/>
            <a:ext cx="11029616" cy="570697"/>
          </a:xfrm>
        </p:spPr>
        <p:txBody>
          <a:bodyPr>
            <a:normAutofit fontScale="90000"/>
          </a:bodyPr>
          <a:lstStyle/>
          <a:p>
            <a:r>
              <a:rPr lang="en-US" dirty="0" smtClean="0"/>
              <a:t>Translating the Results Experienced By MKC Into Results Experienced By Customers and Channel Partners</a:t>
            </a:r>
            <a:endParaRPr lang="en-US" dirty="0"/>
          </a:p>
        </p:txBody>
      </p:sp>
      <p:pic>
        <p:nvPicPr>
          <p:cNvPr id="51" name="Picture 50"/>
          <p:cNvPicPr>
            <a:picLocks noChangeAspect="1"/>
          </p:cNvPicPr>
          <p:nvPr/>
        </p:nvPicPr>
        <p:blipFill>
          <a:blip r:embed="rId2"/>
          <a:stretch>
            <a:fillRect/>
          </a:stretch>
        </p:blipFill>
        <p:spPr>
          <a:xfrm>
            <a:off x="1974241" y="1518281"/>
            <a:ext cx="7618160" cy="3515762"/>
          </a:xfrm>
          <a:prstGeom prst="rect">
            <a:avLst/>
          </a:prstGeom>
        </p:spPr>
      </p:pic>
      <p:sp>
        <p:nvSpPr>
          <p:cNvPr id="54" name="Rectangle 53"/>
          <p:cNvSpPr/>
          <p:nvPr/>
        </p:nvSpPr>
        <p:spPr>
          <a:xfrm>
            <a:off x="568879" y="5195972"/>
            <a:ext cx="10444866" cy="1350498"/>
          </a:xfrm>
          <a:prstGeom prst="rect">
            <a:avLst/>
          </a:prstGeom>
        </p:spPr>
        <p:txBody>
          <a:bodyPr wrap="square">
            <a:spAutoFit/>
          </a:bodyPr>
          <a:lstStyle/>
          <a:p>
            <a:pPr algn="just">
              <a:lnSpc>
                <a:spcPct val="112000"/>
              </a:lnSpc>
            </a:pPr>
            <a:r>
              <a:rPr lang="en-US" sz="2400" dirty="0" smtClean="0">
                <a:solidFill>
                  <a:srgbClr val="000000"/>
                </a:solidFill>
                <a:latin typeface="Calibri Light" panose="020F0302020204030204" pitchFamily="34" charset="0"/>
                <a:cs typeface="Roboto"/>
              </a:rPr>
              <a:t>The result is a dramatic </a:t>
            </a:r>
            <a:r>
              <a:rPr lang="en-US" sz="2400" dirty="0">
                <a:solidFill>
                  <a:srgbClr val="000000"/>
                </a:solidFill>
                <a:latin typeface="Calibri Light" panose="020F0302020204030204" pitchFamily="34" charset="0"/>
                <a:cs typeface="Roboto"/>
              </a:rPr>
              <a:t>increases in various user engagement </a:t>
            </a:r>
            <a:r>
              <a:rPr lang="en-US" sz="2400" dirty="0" smtClean="0">
                <a:solidFill>
                  <a:srgbClr val="000000"/>
                </a:solidFill>
                <a:latin typeface="Calibri Light" panose="020F0302020204030204" pitchFamily="34" charset="0"/>
                <a:cs typeface="Roboto"/>
              </a:rPr>
              <a:t>metrics, consumer satisfaction and </a:t>
            </a:r>
            <a:r>
              <a:rPr lang="en-US" sz="2400" dirty="0">
                <a:solidFill>
                  <a:srgbClr val="000000"/>
                </a:solidFill>
                <a:latin typeface="Calibri Light" panose="020F0302020204030204" pitchFamily="34" charset="0"/>
                <a:cs typeface="Roboto"/>
              </a:rPr>
              <a:t>influence on </a:t>
            </a:r>
            <a:r>
              <a:rPr lang="en-US" sz="2400" b="1" u="sng" dirty="0">
                <a:solidFill>
                  <a:srgbClr val="000000"/>
                </a:solidFill>
                <a:latin typeface="Calibri Light" panose="020F0302020204030204" pitchFamily="34" charset="0"/>
                <a:cs typeface="Roboto"/>
              </a:rPr>
              <a:t>incremental purchase</a:t>
            </a:r>
            <a:r>
              <a:rPr lang="en-US" sz="2400" dirty="0">
                <a:solidFill>
                  <a:srgbClr val="000000"/>
                </a:solidFill>
                <a:latin typeface="Calibri Light" panose="020F0302020204030204" pitchFamily="34" charset="0"/>
                <a:cs typeface="Roboto"/>
              </a:rPr>
              <a:t>.</a:t>
            </a:r>
          </a:p>
          <a:p>
            <a:pPr marL="228600" lvl="1" indent="0" algn="just">
              <a:buNone/>
              <a:defRPr/>
            </a:pPr>
            <a:endParaRPr lang="en-US" sz="2800" dirty="0">
              <a:solidFill>
                <a:srgbClr val="000000"/>
              </a:solidFill>
              <a:latin typeface="Calibri Light"/>
              <a:cs typeface="Calibri Light"/>
            </a:endParaRPr>
          </a:p>
        </p:txBody>
      </p:sp>
      <p:pic>
        <p:nvPicPr>
          <p:cNvPr id="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41791" y="2181903"/>
            <a:ext cx="1813365" cy="2305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409933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81192" y="411861"/>
            <a:ext cx="11029616" cy="570697"/>
          </a:xfrm>
        </p:spPr>
        <p:txBody>
          <a:bodyPr>
            <a:normAutofit fontScale="90000"/>
          </a:bodyPr>
          <a:lstStyle/>
          <a:p>
            <a:r>
              <a:rPr lang="en-US" dirty="0" smtClean="0"/>
              <a:t>How FlavorPrint Was Developed</a:t>
            </a:r>
            <a:endParaRPr lang="en-US" dirty="0"/>
          </a:p>
        </p:txBody>
      </p:sp>
      <p:sp>
        <p:nvSpPr>
          <p:cNvPr id="5" name="Content Placeholder 4"/>
          <p:cNvSpPr>
            <a:spLocks noGrp="1"/>
          </p:cNvSpPr>
          <p:nvPr>
            <p:ph idx="1"/>
          </p:nvPr>
        </p:nvSpPr>
        <p:spPr>
          <a:xfrm>
            <a:off x="3197361" y="1437166"/>
            <a:ext cx="8526066" cy="4831072"/>
          </a:xfrm>
        </p:spPr>
        <p:txBody>
          <a:bodyPr>
            <a:noAutofit/>
          </a:bodyPr>
          <a:lstStyle/>
          <a:p>
            <a:pPr>
              <a:lnSpc>
                <a:spcPct val="112000"/>
              </a:lnSpc>
              <a:buFont typeface="Wingdings" charset="2"/>
              <a:buChar char="§"/>
            </a:pPr>
            <a:r>
              <a:rPr lang="en-US" sz="2000" dirty="0" smtClean="0">
                <a:solidFill>
                  <a:srgbClr val="000000"/>
                </a:solidFill>
                <a:latin typeface="Calibri Light" panose="020F0302020204030204" pitchFamily="34" charset="0"/>
                <a:cs typeface="Roboto"/>
              </a:rPr>
              <a:t>Over </a:t>
            </a:r>
            <a:r>
              <a:rPr lang="en-US" sz="2000" dirty="0">
                <a:solidFill>
                  <a:srgbClr val="000000"/>
                </a:solidFill>
                <a:latin typeface="Calibri Light" panose="020F0302020204030204" pitchFamily="34" charset="0"/>
                <a:cs typeface="Roboto"/>
              </a:rPr>
              <a:t>a billion dollars of investment </a:t>
            </a:r>
            <a:endParaRPr lang="en-US" sz="2000" dirty="0" smtClean="0">
              <a:solidFill>
                <a:srgbClr val="000000"/>
              </a:solidFill>
              <a:latin typeface="Calibri Light" panose="020F0302020204030204" pitchFamily="34" charset="0"/>
              <a:cs typeface="Roboto"/>
            </a:endParaRPr>
          </a:p>
          <a:p>
            <a:pPr>
              <a:lnSpc>
                <a:spcPct val="112000"/>
              </a:lnSpc>
              <a:buFont typeface="Wingdings" charset="2"/>
              <a:buChar char="§"/>
            </a:pPr>
            <a:endParaRPr lang="en-US" sz="2000" dirty="0">
              <a:solidFill>
                <a:srgbClr val="000000"/>
              </a:solidFill>
              <a:latin typeface="Calibri Light" panose="020F0302020204030204" pitchFamily="34" charset="0"/>
              <a:cs typeface="Roboto"/>
            </a:endParaRPr>
          </a:p>
          <a:p>
            <a:pPr>
              <a:lnSpc>
                <a:spcPct val="112000"/>
              </a:lnSpc>
              <a:buFont typeface="Wingdings" charset="2"/>
              <a:buChar char="§"/>
            </a:pPr>
            <a:r>
              <a:rPr lang="en-US" sz="2000" dirty="0">
                <a:solidFill>
                  <a:srgbClr val="000000"/>
                </a:solidFill>
                <a:latin typeface="Calibri Light" panose="020F0302020204030204" pitchFamily="34" charset="0"/>
                <a:cs typeface="Roboto"/>
              </a:rPr>
              <a:t>A</a:t>
            </a:r>
            <a:r>
              <a:rPr lang="en-US" sz="2000" dirty="0" smtClean="0">
                <a:solidFill>
                  <a:srgbClr val="000000"/>
                </a:solidFill>
                <a:latin typeface="Calibri Light" panose="020F0302020204030204" pitchFamily="34" charset="0"/>
                <a:cs typeface="Roboto"/>
              </a:rPr>
              <a:t> Food </a:t>
            </a:r>
            <a:r>
              <a:rPr lang="en-US" sz="2000" dirty="0">
                <a:solidFill>
                  <a:srgbClr val="000000"/>
                </a:solidFill>
                <a:latin typeface="Calibri Light" panose="020F0302020204030204" pitchFamily="34" charset="0"/>
                <a:cs typeface="Roboto"/>
              </a:rPr>
              <a:t>and Flavor </a:t>
            </a:r>
            <a:r>
              <a:rPr lang="en-US" sz="2000" dirty="0" smtClean="0">
                <a:solidFill>
                  <a:srgbClr val="000000"/>
                </a:solidFill>
                <a:latin typeface="Calibri Light" panose="020F0302020204030204" pitchFamily="34" charset="0"/>
                <a:cs typeface="Roboto"/>
              </a:rPr>
              <a:t>Genome</a:t>
            </a:r>
          </a:p>
          <a:p>
            <a:pPr marL="45720" indent="0">
              <a:lnSpc>
                <a:spcPct val="62000"/>
              </a:lnSpc>
              <a:buNone/>
            </a:pPr>
            <a:endParaRPr lang="en-US" sz="2000" dirty="0" smtClean="0">
              <a:solidFill>
                <a:srgbClr val="000000"/>
              </a:solidFill>
              <a:latin typeface="Calibri Light" panose="020F0302020204030204" pitchFamily="34" charset="0"/>
              <a:cs typeface="Roboto"/>
            </a:endParaRPr>
          </a:p>
          <a:p>
            <a:pPr>
              <a:lnSpc>
                <a:spcPct val="112000"/>
              </a:lnSpc>
              <a:buFont typeface="Wingdings" charset="2"/>
              <a:buChar char="§"/>
            </a:pPr>
            <a:r>
              <a:rPr lang="en-US" sz="2000" dirty="0" smtClean="0">
                <a:solidFill>
                  <a:srgbClr val="000000"/>
                </a:solidFill>
                <a:latin typeface="Calibri Light" panose="020F0302020204030204" pitchFamily="34" charset="0"/>
                <a:cs typeface="Roboto"/>
              </a:rPr>
              <a:t>Machine learning </a:t>
            </a:r>
            <a:r>
              <a:rPr lang="en-US" sz="2000" dirty="0">
                <a:solidFill>
                  <a:srgbClr val="000000"/>
                </a:solidFill>
                <a:latin typeface="Calibri Light" panose="020F0302020204030204" pitchFamily="34" charset="0"/>
                <a:cs typeface="Roboto"/>
              </a:rPr>
              <a:t>algorithms </a:t>
            </a:r>
            <a:r>
              <a:rPr lang="en-US" sz="2000" dirty="0" smtClean="0">
                <a:solidFill>
                  <a:srgbClr val="000000"/>
                </a:solidFill>
                <a:latin typeface="Calibri Light" panose="020F0302020204030204" pitchFamily="34" charset="0"/>
                <a:cs typeface="Roboto"/>
              </a:rPr>
              <a:t>based on contextual interactions with food and matching recommendations of food items.</a:t>
            </a:r>
          </a:p>
          <a:p>
            <a:pPr>
              <a:lnSpc>
                <a:spcPct val="112000"/>
              </a:lnSpc>
              <a:buFont typeface="Wingdings" charset="2"/>
              <a:buChar char="§"/>
            </a:pPr>
            <a:endParaRPr lang="en-US" sz="2000" dirty="0" smtClean="0">
              <a:solidFill>
                <a:srgbClr val="000000"/>
              </a:solidFill>
              <a:latin typeface="Calibri Light" panose="020F0302020204030204" pitchFamily="34" charset="0"/>
              <a:cs typeface="Roboto"/>
            </a:endParaRPr>
          </a:p>
          <a:p>
            <a:pPr>
              <a:lnSpc>
                <a:spcPct val="112000"/>
              </a:lnSpc>
              <a:buFont typeface="Wingdings" charset="2"/>
              <a:buChar char="§"/>
            </a:pPr>
            <a:r>
              <a:rPr lang="en-US" sz="2000" dirty="0" smtClean="0">
                <a:solidFill>
                  <a:srgbClr val="000000"/>
                </a:solidFill>
                <a:latin typeface="Calibri Light" panose="020F0302020204030204" pitchFamily="34" charset="0"/>
                <a:cs typeface="Roboto"/>
              </a:rPr>
              <a:t>FlavorPrint as a service was deployed via API and tested  on mccormick.com</a:t>
            </a:r>
          </a:p>
          <a:p>
            <a:pPr>
              <a:lnSpc>
                <a:spcPct val="112000"/>
              </a:lnSpc>
              <a:buFont typeface="Wingdings" charset="2"/>
              <a:buChar char="§"/>
            </a:pPr>
            <a:endParaRPr lang="en-US" dirty="0">
              <a:solidFill>
                <a:srgbClr val="000000"/>
              </a:solidFill>
              <a:latin typeface="Calibri Light" panose="020F0302020204030204" pitchFamily="34" charset="0"/>
              <a:cs typeface="Roboto"/>
            </a:endParaRPr>
          </a:p>
          <a:p>
            <a:pPr marL="228600" lvl="1">
              <a:lnSpc>
                <a:spcPct val="112000"/>
              </a:lnSpc>
              <a:buFont typeface="Wingdings" charset="2"/>
              <a:buChar char="§"/>
            </a:pPr>
            <a:r>
              <a:rPr lang="en-US" sz="2000" dirty="0" smtClean="0">
                <a:solidFill>
                  <a:srgbClr val="000000"/>
                </a:solidFill>
                <a:latin typeface="Calibri Light" panose="020F0302020204030204" pitchFamily="34" charset="0"/>
                <a:cs typeface="Roboto"/>
              </a:rPr>
              <a:t>First industry standard for the intuitive visualization of the flavor palette.</a:t>
            </a:r>
            <a:endParaRPr lang="en-US" sz="2000" dirty="0">
              <a:solidFill>
                <a:srgbClr val="000000"/>
              </a:solidFill>
              <a:latin typeface="Calibri Light" panose="020F0302020204030204" pitchFamily="34" charset="0"/>
              <a:cs typeface="Roboto"/>
            </a:endParaRPr>
          </a:p>
          <a:p>
            <a:pPr marL="45720" indent="0">
              <a:lnSpc>
                <a:spcPct val="62000"/>
              </a:lnSpc>
              <a:buNone/>
            </a:pPr>
            <a:endParaRPr lang="en-US" sz="2000" dirty="0">
              <a:solidFill>
                <a:srgbClr val="000000"/>
              </a:solidFill>
              <a:latin typeface="Calibri Light" panose="020F0302020204030204" pitchFamily="34" charset="0"/>
              <a:cs typeface="Roboto"/>
            </a:endParaRPr>
          </a:p>
          <a:p>
            <a:pPr marL="45720" indent="0">
              <a:lnSpc>
                <a:spcPct val="62000"/>
              </a:lnSpc>
              <a:buNone/>
            </a:pPr>
            <a:endParaRPr lang="en-US" sz="2000" dirty="0">
              <a:solidFill>
                <a:srgbClr val="000000"/>
              </a:solidFill>
              <a:latin typeface="Calibri Light" panose="020F0302020204030204" pitchFamily="34" charset="0"/>
              <a:cs typeface="Roboto"/>
            </a:endParaRPr>
          </a:p>
          <a:p>
            <a:pPr>
              <a:lnSpc>
                <a:spcPct val="112000"/>
              </a:lnSpc>
              <a:buFont typeface="Wingdings" charset="2"/>
              <a:buChar char="§"/>
            </a:pPr>
            <a:r>
              <a:rPr lang="en-US" sz="2000" dirty="0" smtClean="0">
                <a:solidFill>
                  <a:srgbClr val="000000"/>
                </a:solidFill>
                <a:latin typeface="Calibri Light" panose="020F0302020204030204" pitchFamily="34" charset="0"/>
                <a:cs typeface="Roboto"/>
              </a:rPr>
              <a:t>The design and patented functionality is built on a combination of proprietary and market leading technology, such as…</a:t>
            </a:r>
            <a:endParaRPr lang="en-US" sz="2000" dirty="0">
              <a:solidFill>
                <a:srgbClr val="000000"/>
              </a:solidFill>
              <a:latin typeface="Calibri Light" panose="020F0302020204030204" pitchFamily="34" charset="0"/>
              <a:cs typeface="Roboto"/>
            </a:endParaRPr>
          </a:p>
          <a:p>
            <a:pPr marL="45720" indent="0">
              <a:buNone/>
            </a:pPr>
            <a:endParaRPr lang="en-US" sz="2000" dirty="0">
              <a:latin typeface="Calibri Light" panose="020F0302020204030204" pitchFamily="34" charset="0"/>
              <a:cs typeface="Roboto"/>
            </a:endParaRPr>
          </a:p>
        </p:txBody>
      </p:sp>
      <p:sp>
        <p:nvSpPr>
          <p:cNvPr id="3" name="Text Placeholder 2"/>
          <p:cNvSpPr>
            <a:spLocks noGrp="1"/>
          </p:cNvSpPr>
          <p:nvPr>
            <p:ph type="body" sz="quarter" idx="13"/>
          </p:nvPr>
        </p:nvSpPr>
        <p:spPr>
          <a:xfrm>
            <a:off x="581193" y="962259"/>
            <a:ext cx="11401010" cy="418857"/>
          </a:xfrm>
        </p:spPr>
        <p:txBody>
          <a:bodyPr>
            <a:noAutofit/>
          </a:bodyPr>
          <a:lstStyle/>
          <a:p>
            <a:pPr marL="0"/>
            <a:r>
              <a:rPr lang="en-US" sz="1800" dirty="0"/>
              <a:t>With </a:t>
            </a:r>
            <a:r>
              <a:rPr lang="en-US" sz="1800" dirty="0" smtClean="0"/>
              <a:t>Exclusive </a:t>
            </a:r>
            <a:r>
              <a:rPr lang="en-US" sz="1800" dirty="0"/>
              <a:t>A</a:t>
            </a:r>
            <a:r>
              <a:rPr lang="en-US" sz="1800" dirty="0" smtClean="0"/>
              <a:t>ccess </a:t>
            </a:r>
            <a:r>
              <a:rPr lang="en-US" sz="1800" dirty="0"/>
              <a:t>T</a:t>
            </a:r>
            <a:r>
              <a:rPr lang="en-US" sz="1800" dirty="0" smtClean="0"/>
              <a:t>o </a:t>
            </a:r>
            <a:r>
              <a:rPr lang="en-US" sz="1800" dirty="0"/>
              <a:t>125 Y</a:t>
            </a:r>
            <a:r>
              <a:rPr lang="en-US" sz="1800" dirty="0" smtClean="0"/>
              <a:t>ears of McCormick’s Culinary </a:t>
            </a:r>
            <a:r>
              <a:rPr lang="en-US" sz="1800" dirty="0"/>
              <a:t>Know-How and 30 </a:t>
            </a:r>
            <a:r>
              <a:rPr lang="en-US" sz="1800" dirty="0" smtClean="0"/>
              <a:t>Years </a:t>
            </a:r>
            <a:r>
              <a:rPr lang="en-US" sz="1800" dirty="0"/>
              <a:t>of Food </a:t>
            </a:r>
            <a:r>
              <a:rPr lang="en-US" sz="1800" dirty="0" smtClean="0"/>
              <a:t>Science…</a:t>
            </a:r>
            <a:endParaRPr lang="en-US" sz="1800" b="1" dirty="0"/>
          </a:p>
        </p:txBody>
      </p:sp>
      <p:grpSp>
        <p:nvGrpSpPr>
          <p:cNvPr id="7" name="Group 6"/>
          <p:cNvGrpSpPr/>
          <p:nvPr/>
        </p:nvGrpSpPr>
        <p:grpSpPr>
          <a:xfrm>
            <a:off x="109037" y="1474862"/>
            <a:ext cx="2736604" cy="5089982"/>
            <a:chOff x="109037" y="1474862"/>
            <a:chExt cx="2736604" cy="5089982"/>
          </a:xfrm>
        </p:grpSpPr>
        <p:pic>
          <p:nvPicPr>
            <p:cNvPr id="18" name="Picture 17"/>
            <p:cNvPicPr>
              <a:picLocks noChangeAspect="1"/>
            </p:cNvPicPr>
            <p:nvPr/>
          </p:nvPicPr>
          <p:blipFill rotWithShape="1">
            <a:blip r:embed="rId2" cstate="screen">
              <a:extLst>
                <a:ext uri="{28A0092B-C50C-407E-A947-70E740481C1C}">
                  <a14:useLocalDpi xmlns:a14="http://schemas.microsoft.com/office/drawing/2010/main"/>
                </a:ext>
              </a:extLst>
            </a:blip>
            <a:srcRect b="-691"/>
            <a:stretch/>
          </p:blipFill>
          <p:spPr>
            <a:xfrm>
              <a:off x="109037" y="1474862"/>
              <a:ext cx="2736604" cy="5089982"/>
            </a:xfrm>
            <a:prstGeom prst="rect">
              <a:avLst/>
            </a:prstGeom>
          </p:spPr>
        </p:pic>
        <p:sp>
          <p:nvSpPr>
            <p:cNvPr id="9" name="Rectangle 8"/>
            <p:cNvSpPr/>
            <p:nvPr/>
          </p:nvSpPr>
          <p:spPr>
            <a:xfrm>
              <a:off x="117311" y="6079565"/>
              <a:ext cx="122411" cy="2244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21" name="Rectangle 20"/>
            <p:cNvSpPr/>
            <p:nvPr/>
          </p:nvSpPr>
          <p:spPr>
            <a:xfrm>
              <a:off x="113480" y="1581811"/>
              <a:ext cx="122411" cy="2244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grpSp>
        <p:nvGrpSpPr>
          <p:cNvPr id="6" name="Group 5"/>
          <p:cNvGrpSpPr/>
          <p:nvPr/>
        </p:nvGrpSpPr>
        <p:grpSpPr>
          <a:xfrm>
            <a:off x="3637923" y="5961665"/>
            <a:ext cx="6939814" cy="600075"/>
            <a:chOff x="4246346" y="5947140"/>
            <a:chExt cx="6939814" cy="600075"/>
          </a:xfrm>
        </p:grpSpPr>
        <p:grpSp>
          <p:nvGrpSpPr>
            <p:cNvPr id="12" name="Group 11"/>
            <p:cNvGrpSpPr/>
            <p:nvPr/>
          </p:nvGrpSpPr>
          <p:grpSpPr>
            <a:xfrm>
              <a:off x="4246346" y="5947140"/>
              <a:ext cx="6058820" cy="600075"/>
              <a:chOff x="5393103" y="5904295"/>
              <a:chExt cx="6058820" cy="600075"/>
            </a:xfrm>
          </p:grpSpPr>
          <p:pic>
            <p:nvPicPr>
              <p:cNvPr id="13" name="Picture 1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393103" y="5904295"/>
                <a:ext cx="1304925" cy="600075"/>
              </a:xfrm>
              <a:prstGeom prst="rect">
                <a:avLst/>
              </a:prstGeom>
            </p:spPr>
          </p:pic>
          <p:pic>
            <p:nvPicPr>
              <p:cNvPr id="14" name="Picture 1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901477" y="5986643"/>
                <a:ext cx="1526088" cy="435378"/>
              </a:xfrm>
              <a:prstGeom prst="rect">
                <a:avLst/>
              </a:prstGeom>
            </p:spPr>
          </p:pic>
          <p:pic>
            <p:nvPicPr>
              <p:cNvPr id="15" name="Picture 14"/>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0280470" y="6109746"/>
                <a:ext cx="1171453" cy="189172"/>
              </a:xfrm>
              <a:prstGeom prst="rect">
                <a:avLst/>
              </a:prstGeom>
            </p:spPr>
          </p:pic>
          <p:pic>
            <p:nvPicPr>
              <p:cNvPr id="16" name="Picture 15"/>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8820107" y="5984896"/>
                <a:ext cx="1097183" cy="438873"/>
              </a:xfrm>
              <a:prstGeom prst="rect">
                <a:avLst/>
              </a:prstGeom>
            </p:spPr>
          </p:pic>
        </p:grpSp>
        <p:pic>
          <p:nvPicPr>
            <p:cNvPr id="4" name="Picture 3" descr="images.jpe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10614660" y="5962697"/>
              <a:ext cx="571500" cy="568960"/>
            </a:xfrm>
            <a:prstGeom prst="rect">
              <a:avLst/>
            </a:prstGeom>
          </p:spPr>
        </p:pic>
      </p:grpSp>
      <p:pic>
        <p:nvPicPr>
          <p:cNvPr id="8" name="Picture 7"/>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2722863" y="6003720"/>
            <a:ext cx="784632" cy="516205"/>
          </a:xfrm>
          <a:prstGeom prst="rect">
            <a:avLst/>
          </a:prstGeom>
        </p:spPr>
      </p:pic>
      <p:pic>
        <p:nvPicPr>
          <p:cNvPr id="10" name="Picture 9"/>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10870413" y="5879920"/>
            <a:ext cx="749244" cy="749244"/>
          </a:xfrm>
          <a:prstGeom prst="rect">
            <a:avLst/>
          </a:prstGeom>
        </p:spPr>
      </p:pic>
    </p:spTree>
    <p:extLst>
      <p:ext uri="{BB962C8B-B14F-4D97-AF65-F5344CB8AC3E}">
        <p14:creationId xmlns:p14="http://schemas.microsoft.com/office/powerpoint/2010/main" val="29001412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solidFill>
                  <a:srgbClr val="000000"/>
                </a:solidFill>
              </a:rPr>
              <a:t>The FlavorPrint Opportunity</a:t>
            </a:r>
            <a:endParaRPr lang="en-US" dirty="0">
              <a:solidFill>
                <a:srgbClr val="000000"/>
              </a:solidFill>
            </a:endParaRPr>
          </a:p>
        </p:txBody>
      </p:sp>
      <p:sp>
        <p:nvSpPr>
          <p:cNvPr id="8" name="Text Placeholder 7"/>
          <p:cNvSpPr>
            <a:spLocks noGrp="1"/>
          </p:cNvSpPr>
          <p:nvPr>
            <p:ph type="body" sz="quarter" idx="13"/>
          </p:nvPr>
        </p:nvSpPr>
        <p:spPr/>
        <p:txBody>
          <a:bodyPr/>
          <a:lstStyle/>
          <a:p>
            <a:pPr marL="0"/>
            <a:r>
              <a:rPr lang="en-US" dirty="0" smtClean="0"/>
              <a:t>Connecting </a:t>
            </a:r>
            <a:r>
              <a:rPr lang="en-US" b="1" dirty="0" smtClean="0"/>
              <a:t>our Omni-Channel Partners</a:t>
            </a:r>
            <a:r>
              <a:rPr lang="en-US" dirty="0" smtClean="0"/>
              <a:t> with Consumers Throughout the Network of Food</a:t>
            </a:r>
            <a:endParaRPr lang="en-US" dirty="0"/>
          </a:p>
        </p:txBody>
      </p:sp>
      <p:pic>
        <p:nvPicPr>
          <p:cNvPr id="5" name="Picture 4"/>
          <p:cNvPicPr>
            <a:picLocks noChangeAspect="1"/>
          </p:cNvPicPr>
          <p:nvPr/>
        </p:nvPicPr>
        <p:blipFill rotWithShape="1">
          <a:blip r:embed="rId3">
            <a:duotone>
              <a:schemeClr val="bg2">
                <a:shade val="45000"/>
                <a:satMod val="135000"/>
              </a:schemeClr>
              <a:prstClr val="white"/>
            </a:duotone>
            <a:extLst>
              <a:ext uri="{28A0092B-C50C-407E-A947-70E740481C1C}">
                <a14:useLocalDpi xmlns:a14="http://schemas.microsoft.com/office/drawing/2010/main"/>
              </a:ext>
            </a:extLst>
          </a:blip>
          <a:srcRect/>
          <a:stretch/>
        </p:blipFill>
        <p:spPr>
          <a:xfrm>
            <a:off x="3202092" y="1941916"/>
            <a:ext cx="2225579" cy="845383"/>
          </a:xfrm>
          <a:prstGeom prst="rect">
            <a:avLst/>
          </a:prstGeom>
        </p:spPr>
      </p:pic>
      <p:sp>
        <p:nvSpPr>
          <p:cNvPr id="6" name="TextBox 5"/>
          <p:cNvSpPr txBox="1"/>
          <p:nvPr/>
        </p:nvSpPr>
        <p:spPr>
          <a:xfrm>
            <a:off x="581192" y="1524009"/>
            <a:ext cx="4728249" cy="338554"/>
          </a:xfrm>
          <a:prstGeom prst="rect">
            <a:avLst/>
          </a:prstGeom>
          <a:noFill/>
        </p:spPr>
        <p:txBody>
          <a:bodyPr wrap="square" rtlCol="0">
            <a:spAutoFit/>
          </a:bodyPr>
          <a:lstStyle/>
          <a:p>
            <a:r>
              <a:rPr lang="en-US" sz="1600" dirty="0" smtClean="0">
                <a:latin typeface="Calibri" panose="020F0502020204030204" pitchFamily="34" charset="0"/>
                <a:cs typeface="Roboto"/>
              </a:rPr>
              <a:t>What </a:t>
            </a:r>
            <a:r>
              <a:rPr lang="en-US" sz="1600" b="1" dirty="0" smtClean="0">
                <a:latin typeface="Calibri" panose="020F0502020204030204" pitchFamily="34" charset="0"/>
                <a:cs typeface="Roboto"/>
              </a:rPr>
              <a:t>Pandora</a:t>
            </a:r>
            <a:r>
              <a:rPr lang="en-US" sz="1600" dirty="0" smtClean="0">
                <a:latin typeface="Calibri" panose="020F0502020204030204" pitchFamily="34" charset="0"/>
                <a:cs typeface="Roboto"/>
              </a:rPr>
              <a:t> did for Music…</a:t>
            </a:r>
          </a:p>
        </p:txBody>
      </p:sp>
      <p:sp>
        <p:nvSpPr>
          <p:cNvPr id="7" name="TextBox 6"/>
          <p:cNvSpPr txBox="1"/>
          <p:nvPr/>
        </p:nvSpPr>
        <p:spPr>
          <a:xfrm>
            <a:off x="581192" y="3073888"/>
            <a:ext cx="3261604" cy="338554"/>
          </a:xfrm>
          <a:prstGeom prst="rect">
            <a:avLst/>
          </a:prstGeom>
          <a:noFill/>
        </p:spPr>
        <p:txBody>
          <a:bodyPr wrap="square" rtlCol="0">
            <a:spAutoFit/>
          </a:bodyPr>
          <a:lstStyle/>
          <a:p>
            <a:r>
              <a:rPr lang="en-US" sz="1600" b="1" dirty="0" smtClean="0">
                <a:latin typeface="Calibri" panose="020F0502020204030204" pitchFamily="34" charset="0"/>
                <a:cs typeface="Roboto"/>
              </a:rPr>
              <a:t>FlavorPrint</a:t>
            </a:r>
            <a:r>
              <a:rPr lang="en-US" sz="1600" dirty="0" smtClean="0">
                <a:latin typeface="Calibri" panose="020F0502020204030204" pitchFamily="34" charset="0"/>
                <a:cs typeface="Roboto"/>
              </a:rPr>
              <a:t> is doing for </a:t>
            </a:r>
            <a:r>
              <a:rPr lang="en-US" sz="1600" b="1" dirty="0" smtClean="0">
                <a:latin typeface="Calibri" panose="020F0502020204030204" pitchFamily="34" charset="0"/>
                <a:cs typeface="Roboto"/>
              </a:rPr>
              <a:t>Food</a:t>
            </a:r>
            <a:r>
              <a:rPr lang="en-US" sz="1600" dirty="0" smtClean="0">
                <a:latin typeface="Calibri" panose="020F0502020204030204" pitchFamily="34" charset="0"/>
                <a:cs typeface="Roboto"/>
              </a:rPr>
              <a:t>.</a:t>
            </a:r>
          </a:p>
        </p:txBody>
      </p:sp>
      <p:sp>
        <p:nvSpPr>
          <p:cNvPr id="10" name="TextBox 9"/>
          <p:cNvSpPr txBox="1"/>
          <p:nvPr/>
        </p:nvSpPr>
        <p:spPr>
          <a:xfrm>
            <a:off x="6745341" y="1534169"/>
            <a:ext cx="5292187" cy="338554"/>
          </a:xfrm>
          <a:prstGeom prst="rect">
            <a:avLst/>
          </a:prstGeom>
          <a:noFill/>
        </p:spPr>
        <p:txBody>
          <a:bodyPr wrap="square" rtlCol="0">
            <a:spAutoFit/>
          </a:bodyPr>
          <a:lstStyle/>
          <a:p>
            <a:r>
              <a:rPr lang="en-US" sz="1600" dirty="0" smtClean="0">
                <a:latin typeface="Calibri" panose="020F0502020204030204" pitchFamily="34" charset="0"/>
                <a:cs typeface="Roboto"/>
              </a:rPr>
              <a:t>…</a:t>
            </a:r>
            <a:r>
              <a:rPr lang="en-US" sz="1600" u="sng" dirty="0" smtClean="0">
                <a:latin typeface="Calibri" panose="020F0502020204030204" pitchFamily="34" charset="0"/>
                <a:cs typeface="Roboto"/>
              </a:rPr>
              <a:t>and</a:t>
            </a:r>
            <a:r>
              <a:rPr lang="en-US" sz="1600" dirty="0" smtClean="0">
                <a:latin typeface="Calibri" panose="020F0502020204030204" pitchFamily="34" charset="0"/>
                <a:cs typeface="Roboto"/>
              </a:rPr>
              <a:t> what </a:t>
            </a:r>
            <a:r>
              <a:rPr lang="en-US" sz="1600" b="1" dirty="0" smtClean="0">
                <a:latin typeface="Calibri" panose="020F0502020204030204" pitchFamily="34" charset="0"/>
                <a:cs typeface="Roboto"/>
              </a:rPr>
              <a:t>ApplePay</a:t>
            </a:r>
            <a:r>
              <a:rPr lang="en-US" sz="1600" dirty="0" smtClean="0">
                <a:latin typeface="Calibri" panose="020F0502020204030204" pitchFamily="34" charset="0"/>
                <a:cs typeface="Roboto"/>
              </a:rPr>
              <a:t> is doing to disrupt payment…</a:t>
            </a:r>
          </a:p>
        </p:txBody>
      </p:sp>
      <p:sp>
        <p:nvSpPr>
          <p:cNvPr id="31" name="Rectangle 30"/>
          <p:cNvSpPr/>
          <p:nvPr/>
        </p:nvSpPr>
        <p:spPr>
          <a:xfrm>
            <a:off x="8921267" y="2099144"/>
            <a:ext cx="2285718" cy="584775"/>
          </a:xfrm>
          <a:prstGeom prst="rect">
            <a:avLst/>
          </a:prstGeom>
        </p:spPr>
        <p:txBody>
          <a:bodyPr wrap="square">
            <a:spAutoFit/>
          </a:bodyPr>
          <a:lstStyle/>
          <a:p>
            <a:r>
              <a:rPr lang="en-US" sz="1600" dirty="0">
                <a:solidFill>
                  <a:schemeClr val="bg1">
                    <a:lumMod val="50000"/>
                  </a:schemeClr>
                </a:solidFill>
                <a:latin typeface="Calibri Light" panose="020F0302020204030204" pitchFamily="34" charset="0"/>
                <a:cs typeface="Roboto"/>
              </a:rPr>
              <a:t>Your wallet. </a:t>
            </a:r>
          </a:p>
          <a:p>
            <a:r>
              <a:rPr lang="en-US" sz="1600" dirty="0">
                <a:solidFill>
                  <a:schemeClr val="bg1">
                    <a:lumMod val="50000"/>
                  </a:schemeClr>
                </a:solidFill>
                <a:latin typeface="Calibri Light" panose="020F0302020204030204" pitchFamily="34" charset="0"/>
                <a:cs typeface="Roboto"/>
              </a:rPr>
              <a:t>Without the wallet.</a:t>
            </a:r>
          </a:p>
        </p:txBody>
      </p:sp>
      <p:pic>
        <p:nvPicPr>
          <p:cNvPr id="32" name="Picture 3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839423" y="1952509"/>
            <a:ext cx="1942627" cy="844619"/>
          </a:xfrm>
          <a:prstGeom prst="rect">
            <a:avLst/>
          </a:prstGeom>
        </p:spPr>
      </p:pic>
      <p:cxnSp>
        <p:nvCxnSpPr>
          <p:cNvPr id="38" name="Straight Connector 37"/>
          <p:cNvCxnSpPr/>
          <p:nvPr/>
        </p:nvCxnSpPr>
        <p:spPr>
          <a:xfrm>
            <a:off x="6356035" y="1569376"/>
            <a:ext cx="0" cy="4543681"/>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6749965" y="3084048"/>
            <a:ext cx="5287563" cy="338554"/>
          </a:xfrm>
          <a:prstGeom prst="rect">
            <a:avLst/>
          </a:prstGeom>
          <a:noFill/>
        </p:spPr>
        <p:txBody>
          <a:bodyPr wrap="square" rtlCol="0">
            <a:spAutoFit/>
          </a:bodyPr>
          <a:lstStyle/>
          <a:p>
            <a:r>
              <a:rPr lang="en-US" sz="1600" dirty="0" smtClean="0">
                <a:latin typeface="Calibri" panose="020F0502020204030204" pitchFamily="34" charset="0"/>
                <a:cs typeface="Roboto"/>
              </a:rPr>
              <a:t>FlavorPrint is doing for The </a:t>
            </a:r>
            <a:r>
              <a:rPr lang="en-US" sz="1600" b="1" dirty="0" smtClean="0">
                <a:latin typeface="Calibri" panose="020F0502020204030204" pitchFamily="34" charset="0"/>
                <a:cs typeface="Roboto"/>
              </a:rPr>
              <a:t>Network of Food</a:t>
            </a:r>
            <a:r>
              <a:rPr lang="en-US" sz="1600" dirty="0" smtClean="0">
                <a:latin typeface="Calibri" panose="020F0502020204030204" pitchFamily="34" charset="0"/>
                <a:cs typeface="Roboto"/>
              </a:rPr>
              <a:t>.</a:t>
            </a:r>
          </a:p>
        </p:txBody>
      </p:sp>
      <p:pic>
        <p:nvPicPr>
          <p:cNvPr id="101" name="Snagit_PPT36E0"/>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673899" y="1954920"/>
            <a:ext cx="2486313" cy="830062"/>
          </a:xfrm>
          <a:prstGeom prst="rect">
            <a:avLst/>
          </a:prstGeom>
        </p:spPr>
      </p:pic>
      <p:pic>
        <p:nvPicPr>
          <p:cNvPr id="21" name="Picture 20"/>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73899" y="3699031"/>
            <a:ext cx="5141434" cy="1903116"/>
          </a:xfrm>
          <a:prstGeom prst="rect">
            <a:avLst/>
          </a:prstGeom>
        </p:spPr>
      </p:pic>
      <p:pic>
        <p:nvPicPr>
          <p:cNvPr id="58" name="Picture 2"/>
          <p:cNvPicPr>
            <a:picLocks noChangeAspect="1" noChangeArrowheads="1"/>
          </p:cNvPicPr>
          <p:nvPr/>
        </p:nvPicPr>
        <p:blipFill>
          <a:blip r:embed="rId7" cstate="screen">
            <a:extLst>
              <a:ext uri="{28A0092B-C50C-407E-A947-70E740481C1C}">
                <a14:useLocalDpi xmlns:a14="http://schemas.microsoft.com/office/drawing/2010/main"/>
              </a:ext>
            </a:extLst>
          </a:blip>
          <a:stretch>
            <a:fillRect/>
          </a:stretch>
        </p:blipFill>
        <p:spPr bwMode="auto">
          <a:xfrm>
            <a:off x="6987766" y="3533975"/>
            <a:ext cx="3470941" cy="29989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110343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 y="0"/>
            <a:ext cx="12191999" cy="3730291"/>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uk-UA"/>
          </a:p>
        </p:txBody>
      </p:sp>
      <p:sp>
        <p:nvSpPr>
          <p:cNvPr id="2" name="Title 1"/>
          <p:cNvSpPr>
            <a:spLocks noGrp="1"/>
          </p:cNvSpPr>
          <p:nvPr>
            <p:ph type="title"/>
          </p:nvPr>
        </p:nvSpPr>
        <p:spPr>
          <a:xfrm>
            <a:off x="2150614" y="4125417"/>
            <a:ext cx="7890773" cy="917621"/>
          </a:xfrm>
        </p:spPr>
        <p:txBody>
          <a:bodyPr>
            <a:normAutofit/>
          </a:bodyPr>
          <a:lstStyle/>
          <a:p>
            <a:r>
              <a:rPr lang="en-US" sz="2000" dirty="0" smtClean="0">
                <a:solidFill>
                  <a:schemeClr val="accent6">
                    <a:lumMod val="50000"/>
                  </a:schemeClr>
                </a:solidFill>
                <a:latin typeface="Calibri" panose="020F0502020204030204" pitchFamily="34" charset="0"/>
              </a:rPr>
              <a:t>The Personal and Trusted Food Advisor Connecting the </a:t>
            </a:r>
            <a:br>
              <a:rPr lang="en-US" sz="2000" dirty="0" smtClean="0">
                <a:solidFill>
                  <a:schemeClr val="accent6">
                    <a:lumMod val="50000"/>
                  </a:schemeClr>
                </a:solidFill>
                <a:latin typeface="Calibri" panose="020F0502020204030204" pitchFamily="34" charset="0"/>
              </a:rPr>
            </a:br>
            <a:r>
              <a:rPr lang="en-US" sz="2000" dirty="0" smtClean="0">
                <a:solidFill>
                  <a:schemeClr val="accent6">
                    <a:lumMod val="50000"/>
                  </a:schemeClr>
                </a:solidFill>
                <a:latin typeface="Calibri" panose="020F0502020204030204" pitchFamily="34" charset="0"/>
              </a:rPr>
              <a:t>Network of Food to Meet Consumer Needs</a:t>
            </a:r>
            <a:endParaRPr lang="uk-UA" sz="2000" dirty="0">
              <a:solidFill>
                <a:schemeClr val="accent6">
                  <a:lumMod val="50000"/>
                </a:schemeClr>
              </a:solidFill>
              <a:latin typeface="Calibri" panose="020F0502020204030204" pitchFamily="34" charset="0"/>
            </a:endParaRPr>
          </a:p>
        </p:txBody>
      </p:sp>
      <p:sp>
        <p:nvSpPr>
          <p:cNvPr id="10" name="Text Placeholder 9"/>
          <p:cNvSpPr>
            <a:spLocks noGrp="1"/>
          </p:cNvSpPr>
          <p:nvPr>
            <p:ph type="body" sz="quarter" idx="16"/>
          </p:nvPr>
        </p:nvSpPr>
        <p:spPr>
          <a:xfrm>
            <a:off x="2178993" y="4874314"/>
            <a:ext cx="7859952" cy="1391719"/>
          </a:xfrm>
        </p:spPr>
        <p:txBody>
          <a:bodyPr/>
          <a:lstStyle/>
          <a:p>
            <a:pPr>
              <a:lnSpc>
                <a:spcPct val="150000"/>
              </a:lnSpc>
            </a:pPr>
            <a:r>
              <a:rPr lang="en-US" sz="1600" dirty="0" smtClean="0">
                <a:solidFill>
                  <a:schemeClr val="accent6">
                    <a:lumMod val="75000"/>
                  </a:schemeClr>
                </a:solidFill>
                <a:latin typeface="Calibri Light"/>
                <a:ea typeface="Roboto" panose="02000000000000000000" pitchFamily="2" charset="0"/>
                <a:cs typeface="Calibri Light"/>
              </a:rPr>
              <a:t>Consumers </a:t>
            </a:r>
            <a:r>
              <a:rPr lang="en-US" sz="1600" dirty="0">
                <a:solidFill>
                  <a:schemeClr val="accent6">
                    <a:lumMod val="75000"/>
                  </a:schemeClr>
                </a:solidFill>
                <a:latin typeface="Calibri Light"/>
                <a:ea typeface="Roboto" panose="02000000000000000000" pitchFamily="2" charset="0"/>
                <a:cs typeface="Calibri Light"/>
              </a:rPr>
              <a:t>are making choices when meeting their personal food needs, and the primary driver for choice is always taste. In this decision making process they are spending $1.5T on food in the US annually. They are dissatisfied with this essential need being meet by the “Network Of Food”. With 10’s Billions ($) in untargeted, inefficient and ineffective spending to influence food choice, the stage is set for disruption of the entire industry. </a:t>
            </a:r>
          </a:p>
        </p:txBody>
      </p:sp>
      <p:grpSp>
        <p:nvGrpSpPr>
          <p:cNvPr id="17" name="Group 16"/>
          <p:cNvGrpSpPr/>
          <p:nvPr/>
        </p:nvGrpSpPr>
        <p:grpSpPr>
          <a:xfrm>
            <a:off x="883147" y="3129485"/>
            <a:ext cx="1529852" cy="1350151"/>
            <a:chOff x="3687924" y="781163"/>
            <a:chExt cx="1779222" cy="1779157"/>
          </a:xfrm>
        </p:grpSpPr>
        <p:sp>
          <p:nvSpPr>
            <p:cNvPr id="18" name="Arc 17"/>
            <p:cNvSpPr/>
            <p:nvPr/>
          </p:nvSpPr>
          <p:spPr>
            <a:xfrm>
              <a:off x="3687924" y="787382"/>
              <a:ext cx="1772938" cy="1772938"/>
            </a:xfrm>
            <a:prstGeom prst="arc">
              <a:avLst>
                <a:gd name="adj1" fmla="val 20125963"/>
                <a:gd name="adj2" fmla="val 20857199"/>
              </a:avLst>
            </a:pr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9" name="Arc 18"/>
            <p:cNvSpPr/>
            <p:nvPr/>
          </p:nvSpPr>
          <p:spPr>
            <a:xfrm>
              <a:off x="3694208" y="787382"/>
              <a:ext cx="1772938" cy="1772938"/>
            </a:xfrm>
            <a:prstGeom prst="arc">
              <a:avLst>
                <a:gd name="adj1" fmla="val 21351872"/>
                <a:gd name="adj2" fmla="val 3708306"/>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0" name="Arc 19"/>
            <p:cNvSpPr/>
            <p:nvPr/>
          </p:nvSpPr>
          <p:spPr>
            <a:xfrm>
              <a:off x="3687924" y="781163"/>
              <a:ext cx="1772938" cy="1772938"/>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grpSp>
        <p:nvGrpSpPr>
          <p:cNvPr id="21" name="Group 20"/>
          <p:cNvGrpSpPr/>
          <p:nvPr/>
        </p:nvGrpSpPr>
        <p:grpSpPr>
          <a:xfrm>
            <a:off x="2497324" y="2278737"/>
            <a:ext cx="2028493" cy="1958445"/>
            <a:chOff x="3687924" y="781163"/>
            <a:chExt cx="1779222" cy="1779157"/>
          </a:xfrm>
        </p:grpSpPr>
        <p:sp>
          <p:nvSpPr>
            <p:cNvPr id="22" name="Arc 21"/>
            <p:cNvSpPr/>
            <p:nvPr/>
          </p:nvSpPr>
          <p:spPr>
            <a:xfrm>
              <a:off x="3687924" y="787382"/>
              <a:ext cx="1772938" cy="1772938"/>
            </a:xfrm>
            <a:prstGeom prst="arc">
              <a:avLst>
                <a:gd name="adj1" fmla="val 20125963"/>
                <a:gd name="adj2" fmla="val 20857199"/>
              </a:avLst>
            </a:pr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3" name="Arc 22"/>
            <p:cNvSpPr/>
            <p:nvPr/>
          </p:nvSpPr>
          <p:spPr>
            <a:xfrm>
              <a:off x="3694208" y="787382"/>
              <a:ext cx="1772938" cy="1772938"/>
            </a:xfrm>
            <a:prstGeom prst="arc">
              <a:avLst>
                <a:gd name="adj1" fmla="val 21351872"/>
                <a:gd name="adj2" fmla="val 3708306"/>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4" name="Arc 23"/>
            <p:cNvSpPr/>
            <p:nvPr/>
          </p:nvSpPr>
          <p:spPr>
            <a:xfrm>
              <a:off x="3687924" y="781163"/>
              <a:ext cx="1772938" cy="1772938"/>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13" name="Picture Placeholder 12"/>
          <p:cNvPicPr>
            <a:picLocks noGrp="1" noChangeAspect="1"/>
          </p:cNvPicPr>
          <p:nvPr>
            <p:ph type="pic" sz="quarter" idx="26"/>
          </p:nvPr>
        </p:nvPicPr>
        <p:blipFill>
          <a:blip r:embed="rId3">
            <a:extLst>
              <a:ext uri="{28A0092B-C50C-407E-A947-70E740481C1C}">
                <a14:useLocalDpi xmlns:a14="http://schemas.microsoft.com/office/drawing/2010/main"/>
              </a:ext>
            </a:extLst>
          </a:blip>
          <a:stretch>
            <a:fillRect/>
          </a:stretch>
        </p:blipFill>
        <p:spPr>
          <a:xfrm>
            <a:off x="2641034" y="2376631"/>
            <a:ext cx="1634630" cy="1757735"/>
          </a:xfrm>
        </p:spPr>
      </p:pic>
      <p:pic>
        <p:nvPicPr>
          <p:cNvPr id="12" name="Picture Placeholder 11" descr="Grocery_MobileDevice_187546988 - Copy.psd"/>
          <p:cNvPicPr>
            <a:picLocks noGrp="1" noChangeAspect="1"/>
          </p:cNvPicPr>
          <p:nvPr>
            <p:ph type="pic" sz="quarter" idx="25"/>
          </p:nvPr>
        </p:nvPicPr>
        <p:blipFill>
          <a:blip r:embed="rId4" cstate="screen">
            <a:extLst>
              <a:ext uri="{28A0092B-C50C-407E-A947-70E740481C1C}">
                <a14:useLocalDpi xmlns:a14="http://schemas.microsoft.com/office/drawing/2010/main"/>
              </a:ext>
            </a:extLst>
          </a:blip>
          <a:srcRect/>
          <a:stretch>
            <a:fillRect/>
          </a:stretch>
        </p:blipFill>
        <p:spPr>
          <a:xfrm>
            <a:off x="1002808" y="3249112"/>
            <a:ext cx="1337071" cy="1337069"/>
          </a:xfrm>
        </p:spPr>
      </p:pic>
      <p:grpSp>
        <p:nvGrpSpPr>
          <p:cNvPr id="25" name="Group 24"/>
          <p:cNvGrpSpPr/>
          <p:nvPr/>
        </p:nvGrpSpPr>
        <p:grpSpPr>
          <a:xfrm>
            <a:off x="7138537" y="808181"/>
            <a:ext cx="1939706" cy="1597785"/>
            <a:chOff x="3750776" y="781163"/>
            <a:chExt cx="1785510" cy="1779157"/>
          </a:xfrm>
        </p:grpSpPr>
        <p:sp>
          <p:nvSpPr>
            <p:cNvPr id="26" name="Arc 25"/>
            <p:cNvSpPr/>
            <p:nvPr/>
          </p:nvSpPr>
          <p:spPr>
            <a:xfrm>
              <a:off x="3763348" y="787382"/>
              <a:ext cx="1772938" cy="1772938"/>
            </a:xfrm>
            <a:prstGeom prst="arc">
              <a:avLst>
                <a:gd name="adj1" fmla="val 20125963"/>
                <a:gd name="adj2" fmla="val 20857199"/>
              </a:avLst>
            </a:pr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7" name="Arc 26"/>
            <p:cNvSpPr/>
            <p:nvPr/>
          </p:nvSpPr>
          <p:spPr>
            <a:xfrm>
              <a:off x="3750776" y="787382"/>
              <a:ext cx="1772938" cy="1772938"/>
            </a:xfrm>
            <a:prstGeom prst="arc">
              <a:avLst>
                <a:gd name="adj1" fmla="val 21351872"/>
                <a:gd name="adj2" fmla="val 3708306"/>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28" name="Arc 27"/>
            <p:cNvSpPr/>
            <p:nvPr/>
          </p:nvSpPr>
          <p:spPr>
            <a:xfrm>
              <a:off x="3763348" y="781163"/>
              <a:ext cx="1772938" cy="1772938"/>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34" name="Picture Placeholder 13"/>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7753583" y="992627"/>
            <a:ext cx="1198332" cy="1209789"/>
          </a:xfrm>
          <a:prstGeom prst="ellipse">
            <a:avLst/>
          </a:prstGeom>
          <a:ln w="12700">
            <a:solidFill>
              <a:srgbClr val="FFFFFF"/>
            </a:solidFill>
          </a:ln>
          <a:effectLst>
            <a:outerShdw blurRad="114300" dist="38100" dir="5400000" algn="t" rotWithShape="0">
              <a:prstClr val="black">
                <a:alpha val="40000"/>
              </a:prstClr>
            </a:outerShdw>
          </a:effectLst>
        </p:spPr>
      </p:pic>
      <p:grpSp>
        <p:nvGrpSpPr>
          <p:cNvPr id="35" name="Group 34"/>
          <p:cNvGrpSpPr/>
          <p:nvPr/>
        </p:nvGrpSpPr>
        <p:grpSpPr>
          <a:xfrm>
            <a:off x="4095604" y="635748"/>
            <a:ext cx="3443144" cy="3443016"/>
            <a:chOff x="3687924" y="781163"/>
            <a:chExt cx="1779222" cy="1779157"/>
          </a:xfrm>
        </p:grpSpPr>
        <p:sp>
          <p:nvSpPr>
            <p:cNvPr id="36" name="Arc 35"/>
            <p:cNvSpPr/>
            <p:nvPr/>
          </p:nvSpPr>
          <p:spPr>
            <a:xfrm>
              <a:off x="3687924" y="787382"/>
              <a:ext cx="1772938" cy="1772938"/>
            </a:xfrm>
            <a:prstGeom prst="arc">
              <a:avLst>
                <a:gd name="adj1" fmla="val 20125963"/>
                <a:gd name="adj2" fmla="val 20857199"/>
              </a:avLst>
            </a:pr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7" name="Arc 36"/>
            <p:cNvSpPr/>
            <p:nvPr/>
          </p:nvSpPr>
          <p:spPr>
            <a:xfrm>
              <a:off x="3694208" y="787382"/>
              <a:ext cx="1772938" cy="1772938"/>
            </a:xfrm>
            <a:prstGeom prst="arc">
              <a:avLst>
                <a:gd name="adj1" fmla="val 21351872"/>
                <a:gd name="adj2" fmla="val 3708306"/>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38" name="Arc 37"/>
            <p:cNvSpPr/>
            <p:nvPr/>
          </p:nvSpPr>
          <p:spPr>
            <a:xfrm>
              <a:off x="3687924" y="781163"/>
              <a:ext cx="1772938" cy="1772938"/>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39" name="Picture Placeholder 7"/>
          <p:cNvPicPr>
            <a:picLocks noGrp="1" noChangeAspect="1"/>
          </p:cNvPicPr>
          <p:nvPr>
            <p:ph type="pic" sz="quarter" idx="24"/>
          </p:nvPr>
        </p:nvPicPr>
        <p:blipFill rotWithShape="1">
          <a:blip r:embed="rId6" cstate="print">
            <a:extLst>
              <a:ext uri="{28A0092B-C50C-407E-A947-70E740481C1C}">
                <a14:useLocalDpi xmlns:a14="http://schemas.microsoft.com/office/drawing/2010/main"/>
              </a:ext>
            </a:extLst>
          </a:blip>
          <a:srcRect/>
          <a:stretch/>
        </p:blipFill>
        <p:spPr>
          <a:xfrm>
            <a:off x="4625997" y="1009461"/>
            <a:ext cx="2795280" cy="2820368"/>
          </a:xfrm>
        </p:spPr>
      </p:pic>
      <p:grpSp>
        <p:nvGrpSpPr>
          <p:cNvPr id="40" name="Group 39"/>
          <p:cNvGrpSpPr/>
          <p:nvPr/>
        </p:nvGrpSpPr>
        <p:grpSpPr>
          <a:xfrm>
            <a:off x="9164827" y="219735"/>
            <a:ext cx="1418112" cy="1418059"/>
            <a:chOff x="3687924" y="781163"/>
            <a:chExt cx="1779222" cy="1779157"/>
          </a:xfrm>
        </p:grpSpPr>
        <p:sp>
          <p:nvSpPr>
            <p:cNvPr id="41" name="Arc 40"/>
            <p:cNvSpPr/>
            <p:nvPr/>
          </p:nvSpPr>
          <p:spPr>
            <a:xfrm>
              <a:off x="3687924" y="787382"/>
              <a:ext cx="1772938" cy="1772938"/>
            </a:xfrm>
            <a:prstGeom prst="arc">
              <a:avLst>
                <a:gd name="adj1" fmla="val 20125963"/>
                <a:gd name="adj2" fmla="val 20857199"/>
              </a:avLst>
            </a:prstGeom>
            <a:noFill/>
            <a:ln w="38100" cap="rnd">
              <a:solidFill>
                <a:schemeClr val="accent2"/>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2" name="Arc 41"/>
            <p:cNvSpPr/>
            <p:nvPr/>
          </p:nvSpPr>
          <p:spPr>
            <a:xfrm>
              <a:off x="3694208" y="787382"/>
              <a:ext cx="1772938" cy="1772938"/>
            </a:xfrm>
            <a:prstGeom prst="arc">
              <a:avLst>
                <a:gd name="adj1" fmla="val 21351872"/>
                <a:gd name="adj2" fmla="val 3708306"/>
              </a:avLst>
            </a:prstGeom>
            <a:noFill/>
            <a:ln w="38100" cap="rnd">
              <a:solidFill>
                <a:schemeClr val="accent1"/>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43" name="Arc 42"/>
            <p:cNvSpPr/>
            <p:nvPr/>
          </p:nvSpPr>
          <p:spPr>
            <a:xfrm>
              <a:off x="3687924" y="781163"/>
              <a:ext cx="1772938" cy="1772938"/>
            </a:xfrm>
            <a:prstGeom prst="arc">
              <a:avLst>
                <a:gd name="adj1" fmla="val 19281250"/>
                <a:gd name="adj2" fmla="val 19714970"/>
              </a:avLst>
            </a:prstGeom>
            <a:noFill/>
            <a:ln w="38100" cap="rnd">
              <a:solidFill>
                <a:schemeClr val="accent3"/>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grpSp>
      <p:pic>
        <p:nvPicPr>
          <p:cNvPr id="44" name="Picture Placeholder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9271629" y="356782"/>
            <a:ext cx="1204509" cy="1137084"/>
          </a:xfrm>
          <a:prstGeom prst="ellipse">
            <a:avLst/>
          </a:prstGeom>
          <a:ln w="12700">
            <a:solidFill>
              <a:srgbClr val="FFFFFF"/>
            </a:solidFill>
          </a:ln>
          <a:effectLst>
            <a:outerShdw blurRad="114300" dist="38100" dir="5400000" algn="t" rotWithShape="0">
              <a:prstClr val="black">
                <a:alpha val="40000"/>
              </a:prstClr>
            </a:outerShdw>
          </a:effectLst>
        </p:spPr>
      </p:pic>
    </p:spTree>
    <p:extLst>
      <p:ext uri="{BB962C8B-B14F-4D97-AF65-F5344CB8AC3E}">
        <p14:creationId xmlns:p14="http://schemas.microsoft.com/office/powerpoint/2010/main" val="10936077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Problem – The Network of Food Has Become Dysfunctional (One Might Say Broken)</a:t>
            </a:r>
            <a:endParaRPr lang="en-US" dirty="0"/>
          </a:p>
        </p:txBody>
      </p:sp>
      <p:sp>
        <p:nvSpPr>
          <p:cNvPr id="16" name="Oval 15"/>
          <p:cNvSpPr/>
          <p:nvPr/>
        </p:nvSpPr>
        <p:spPr>
          <a:xfrm>
            <a:off x="5912115" y="3448804"/>
            <a:ext cx="1661727" cy="1661727"/>
          </a:xfrm>
          <a:prstGeom prst="ellipse">
            <a:avLst/>
          </a:prstGeom>
          <a:solidFill>
            <a:schemeClr val="accent6">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800"/>
              </a:spcAft>
            </a:pPr>
            <a:r>
              <a:rPr lang="en-US" sz="1100" dirty="0" smtClean="0">
                <a:latin typeface="Calibri Light"/>
                <a:ea typeface="Roboto" panose="02000000000000000000" pitchFamily="2" charset="0"/>
                <a:cs typeface="Calibri Light"/>
              </a:rPr>
              <a:t>Grocery </a:t>
            </a:r>
            <a:r>
              <a:rPr lang="en-US" sz="1100" dirty="0">
                <a:latin typeface="Calibri Light"/>
                <a:ea typeface="Roboto" panose="02000000000000000000" pitchFamily="2" charset="0"/>
                <a:cs typeface="Calibri Light"/>
              </a:rPr>
              <a:t>shopping planning is an extremely fragmented and complex process </a:t>
            </a:r>
            <a:endParaRPr lang="en-US" sz="1100" dirty="0">
              <a:solidFill>
                <a:srgbClr val="FFFFFF"/>
              </a:solidFill>
              <a:latin typeface="Calibri Light"/>
              <a:ea typeface="Roboto" panose="02000000000000000000" pitchFamily="2" charset="0"/>
              <a:cs typeface="Calibri Light"/>
            </a:endParaRPr>
          </a:p>
        </p:txBody>
      </p:sp>
      <p:sp>
        <p:nvSpPr>
          <p:cNvPr id="18" name="Oval 17"/>
          <p:cNvSpPr/>
          <p:nvPr/>
        </p:nvSpPr>
        <p:spPr>
          <a:xfrm>
            <a:off x="9600365" y="2426592"/>
            <a:ext cx="1999476" cy="1999476"/>
          </a:xfrm>
          <a:prstGeom prst="ellipse">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800"/>
              </a:spcAft>
            </a:pPr>
            <a:r>
              <a:rPr lang="en-US" sz="1400" dirty="0" smtClean="0">
                <a:latin typeface="Calibri Light"/>
                <a:ea typeface="Roboto" panose="02000000000000000000" pitchFamily="2" charset="0"/>
                <a:cs typeface="Calibri Light"/>
              </a:rPr>
              <a:t>Less </a:t>
            </a:r>
            <a:r>
              <a:rPr lang="en-US" sz="1400" dirty="0">
                <a:latin typeface="Calibri Light"/>
                <a:ea typeface="Roboto" panose="02000000000000000000" pitchFamily="2" charset="0"/>
                <a:cs typeface="Calibri Light"/>
              </a:rPr>
              <a:t>than 3% of the more than 20,000 new products launched every year succeed </a:t>
            </a:r>
            <a:endParaRPr lang="en-US" sz="1400" dirty="0">
              <a:solidFill>
                <a:srgbClr val="FFFFFF"/>
              </a:solidFill>
              <a:latin typeface="Calibri Light"/>
              <a:ea typeface="Roboto" panose="02000000000000000000" pitchFamily="2" charset="0"/>
              <a:cs typeface="Calibri Light"/>
            </a:endParaRPr>
          </a:p>
        </p:txBody>
      </p:sp>
      <p:sp>
        <p:nvSpPr>
          <p:cNvPr id="19" name="Oval 18"/>
          <p:cNvSpPr/>
          <p:nvPr/>
        </p:nvSpPr>
        <p:spPr>
          <a:xfrm>
            <a:off x="6673795" y="980407"/>
            <a:ext cx="3174844" cy="3174844"/>
          </a:xfrm>
          <a:prstGeom prst="ellipse">
            <a:avLst/>
          </a:prstGeom>
          <a:solidFill>
            <a:schemeClr val="bg2"/>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solidFill>
                  <a:srgbClr val="000000"/>
                </a:solidFill>
                <a:latin typeface="Calibri Light"/>
                <a:ea typeface="Roboto" panose="02000000000000000000" pitchFamily="2" charset="0"/>
                <a:cs typeface="Calibri Light"/>
              </a:rPr>
              <a:t>$</a:t>
            </a:r>
            <a:r>
              <a:rPr lang="en-US" dirty="0">
                <a:solidFill>
                  <a:srgbClr val="000000"/>
                </a:solidFill>
                <a:latin typeface="Calibri Light"/>
                <a:ea typeface="Roboto" panose="02000000000000000000" pitchFamily="2" charset="0"/>
                <a:cs typeface="Calibri Light"/>
              </a:rPr>
              <a:t>15 </a:t>
            </a:r>
            <a:r>
              <a:rPr lang="en-US" dirty="0" smtClean="0">
                <a:solidFill>
                  <a:srgbClr val="000000"/>
                </a:solidFill>
                <a:latin typeface="Calibri Light"/>
                <a:ea typeface="Roboto" panose="02000000000000000000" pitchFamily="2" charset="0"/>
                <a:cs typeface="Calibri Light"/>
              </a:rPr>
              <a:t>billion lost </a:t>
            </a:r>
            <a:r>
              <a:rPr lang="en-US" dirty="0">
                <a:solidFill>
                  <a:srgbClr val="000000"/>
                </a:solidFill>
                <a:latin typeface="Calibri Light"/>
                <a:ea typeface="Roboto" panose="02000000000000000000" pitchFamily="2" charset="0"/>
                <a:cs typeface="Calibri Light"/>
              </a:rPr>
              <a:t>per year with untargeted, inefficient and increasingly ineffective tactics to activate food </a:t>
            </a:r>
          </a:p>
        </p:txBody>
      </p:sp>
      <p:sp>
        <p:nvSpPr>
          <p:cNvPr id="20" name="Oval 19"/>
          <p:cNvSpPr/>
          <p:nvPr/>
        </p:nvSpPr>
        <p:spPr>
          <a:xfrm>
            <a:off x="4498861" y="4183030"/>
            <a:ext cx="1594176" cy="1594176"/>
          </a:xfrm>
          <a:prstGeom prst="ellipse">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Calibri Light"/>
                <a:ea typeface="Roboto" panose="02000000000000000000" pitchFamily="2" charset="0"/>
                <a:cs typeface="Calibri Light"/>
              </a:rPr>
              <a:t>IRI believes that chances of a product being purchased are 80% once on a grocery list </a:t>
            </a:r>
          </a:p>
        </p:txBody>
      </p:sp>
      <p:sp>
        <p:nvSpPr>
          <p:cNvPr id="21" name="Oval 20"/>
          <p:cNvSpPr/>
          <p:nvPr/>
        </p:nvSpPr>
        <p:spPr>
          <a:xfrm>
            <a:off x="5125043" y="2484551"/>
            <a:ext cx="1486212" cy="1486212"/>
          </a:xfrm>
          <a:prstGeom prst="ellipse">
            <a:avLst/>
          </a:prstGeom>
          <a:solidFill>
            <a:schemeClr val="tx1">
              <a:lumMod val="65000"/>
              <a:lumOff val="3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800"/>
              </a:spcAft>
            </a:pPr>
            <a:r>
              <a:rPr lang="en-US" sz="1100" dirty="0">
                <a:latin typeface="Calibri Light"/>
                <a:ea typeface="Roboto" panose="02000000000000000000" pitchFamily="2" charset="0"/>
                <a:cs typeface="Calibri Light"/>
              </a:rPr>
              <a:t>Only 5% of marketing dollars are spent in a truly targeted way </a:t>
            </a:r>
            <a:endParaRPr lang="en-US" sz="1100" dirty="0">
              <a:solidFill>
                <a:srgbClr val="FFFFFF"/>
              </a:solidFill>
              <a:latin typeface="Calibri Light"/>
              <a:ea typeface="Roboto" panose="02000000000000000000" pitchFamily="2" charset="0"/>
              <a:cs typeface="Calibri Light"/>
            </a:endParaRPr>
          </a:p>
        </p:txBody>
      </p:sp>
      <p:sp>
        <p:nvSpPr>
          <p:cNvPr id="23" name="Oval 22"/>
          <p:cNvSpPr/>
          <p:nvPr/>
        </p:nvSpPr>
        <p:spPr>
          <a:xfrm>
            <a:off x="2230001" y="4096557"/>
            <a:ext cx="2215636" cy="2215636"/>
          </a:xfrm>
          <a:prstGeom prst="ellipse">
            <a:avLst/>
          </a:prstGeom>
          <a:solidFill>
            <a:schemeClr val="bg2">
              <a:lumMod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latin typeface="Calibri Light"/>
                <a:ea typeface="Roboto" panose="02000000000000000000" pitchFamily="2" charset="0"/>
                <a:cs typeface="Calibri Light"/>
              </a:rPr>
              <a:t>Customers use </a:t>
            </a:r>
            <a:r>
              <a:rPr lang="en-US" sz="1600" dirty="0">
                <a:latin typeface="Calibri Light"/>
                <a:ea typeface="Roboto" panose="02000000000000000000" pitchFamily="2" charset="0"/>
                <a:cs typeface="Calibri Light"/>
              </a:rPr>
              <a:t>only 0.8% of the food items available to them </a:t>
            </a:r>
          </a:p>
        </p:txBody>
      </p:sp>
      <p:sp>
        <p:nvSpPr>
          <p:cNvPr id="24" name="Oval 23"/>
          <p:cNvSpPr/>
          <p:nvPr/>
        </p:nvSpPr>
        <p:spPr>
          <a:xfrm>
            <a:off x="4068475" y="3272209"/>
            <a:ext cx="1202388" cy="1202388"/>
          </a:xfrm>
          <a:prstGeom prst="ellipse">
            <a:avLst/>
          </a:prstGeom>
          <a:solidFill>
            <a:schemeClr val="tx1">
              <a:lumMod val="50000"/>
              <a:lumOff val="5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latin typeface="Calibri Light"/>
                <a:ea typeface="Roboto" panose="02000000000000000000" pitchFamily="2" charset="0"/>
                <a:cs typeface="Calibri Light"/>
              </a:rPr>
              <a:t>60% of meals are prepared at home</a:t>
            </a:r>
          </a:p>
        </p:txBody>
      </p:sp>
      <p:sp>
        <p:nvSpPr>
          <p:cNvPr id="25" name="Oval 24"/>
          <p:cNvSpPr/>
          <p:nvPr/>
        </p:nvSpPr>
        <p:spPr>
          <a:xfrm>
            <a:off x="7644099" y="3635356"/>
            <a:ext cx="2215636" cy="2215636"/>
          </a:xfrm>
          <a:prstGeom prst="ellipse">
            <a:avLst/>
          </a:prstGeom>
          <a:solidFill>
            <a:schemeClr val="tx1">
              <a:lumMod val="75000"/>
              <a:lumOff val="2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latin typeface="Calibri Light"/>
                <a:ea typeface="Roboto" panose="02000000000000000000" pitchFamily="2" charset="0"/>
                <a:cs typeface="Calibri Light"/>
              </a:rPr>
              <a:t>M</a:t>
            </a:r>
            <a:r>
              <a:rPr lang="en-US" sz="1400" dirty="0" smtClean="0">
                <a:latin typeface="Calibri Light"/>
                <a:ea typeface="Roboto" panose="02000000000000000000" pitchFamily="2" charset="0"/>
                <a:cs typeface="Calibri Light"/>
              </a:rPr>
              <a:t>anufacturers </a:t>
            </a:r>
            <a:r>
              <a:rPr lang="en-US" sz="1400" dirty="0">
                <a:latin typeface="Calibri Light"/>
                <a:ea typeface="Roboto" panose="02000000000000000000" pitchFamily="2" charset="0"/>
                <a:cs typeface="Calibri Light"/>
              </a:rPr>
              <a:t>are </a:t>
            </a:r>
            <a:r>
              <a:rPr lang="en-US" sz="1400" dirty="0" smtClean="0">
                <a:latin typeface="Calibri Light"/>
                <a:ea typeface="Roboto" panose="02000000000000000000" pitchFamily="2" charset="0"/>
                <a:cs typeface="Calibri Light"/>
              </a:rPr>
              <a:t>losing </a:t>
            </a:r>
            <a:r>
              <a:rPr lang="en-US" sz="1400" dirty="0">
                <a:latin typeface="Calibri Light"/>
                <a:ea typeface="Roboto" panose="02000000000000000000" pitchFamily="2" charset="0"/>
                <a:cs typeface="Calibri Light"/>
              </a:rPr>
              <a:t>$0.30 per $1 spend of the estimated $52 billion of trade spend </a:t>
            </a:r>
          </a:p>
        </p:txBody>
      </p:sp>
      <p:sp>
        <p:nvSpPr>
          <p:cNvPr id="26" name="Oval 25"/>
          <p:cNvSpPr/>
          <p:nvPr/>
        </p:nvSpPr>
        <p:spPr>
          <a:xfrm>
            <a:off x="4057769" y="2141402"/>
            <a:ext cx="1202388" cy="1202388"/>
          </a:xfrm>
          <a:prstGeom prst="ellipse">
            <a:avLst/>
          </a:prstGeom>
          <a:solidFill>
            <a:schemeClr val="tx1">
              <a:lumMod val="75000"/>
              <a:lumOff val="25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smtClean="0">
                <a:latin typeface="Calibri Light"/>
                <a:ea typeface="Roboto" panose="02000000000000000000" pitchFamily="2" charset="0"/>
                <a:cs typeface="Calibri Light"/>
              </a:rPr>
              <a:t>Grocers carry </a:t>
            </a:r>
            <a:r>
              <a:rPr lang="en-US" sz="1100" dirty="0">
                <a:latin typeface="Calibri Light"/>
                <a:ea typeface="Roboto" panose="02000000000000000000" pitchFamily="2" charset="0"/>
                <a:cs typeface="Calibri Light"/>
              </a:rPr>
              <a:t>about 35,000 items </a:t>
            </a:r>
          </a:p>
        </p:txBody>
      </p:sp>
      <p:sp>
        <p:nvSpPr>
          <p:cNvPr id="27" name="Oval 26"/>
          <p:cNvSpPr/>
          <p:nvPr/>
        </p:nvSpPr>
        <p:spPr>
          <a:xfrm>
            <a:off x="1215340" y="2850126"/>
            <a:ext cx="1441053" cy="1514130"/>
          </a:xfrm>
          <a:prstGeom prst="ellipse">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dirty="0">
                <a:latin typeface="Calibri Light"/>
                <a:ea typeface="Roboto" panose="02000000000000000000" pitchFamily="2" charset="0"/>
                <a:cs typeface="Calibri Light"/>
              </a:rPr>
              <a:t>50% purchases influenced by at least one digital touch point</a:t>
            </a:r>
          </a:p>
        </p:txBody>
      </p:sp>
      <p:sp>
        <p:nvSpPr>
          <p:cNvPr id="28" name="Oval 27"/>
          <p:cNvSpPr/>
          <p:nvPr/>
        </p:nvSpPr>
        <p:spPr>
          <a:xfrm>
            <a:off x="3120954" y="1429301"/>
            <a:ext cx="1202388" cy="1202388"/>
          </a:xfrm>
          <a:prstGeom prst="ellipse">
            <a:avLst/>
          </a:prstGeom>
          <a:solidFill>
            <a:schemeClr val="tx1">
              <a:lumMod val="75000"/>
              <a:lumOff val="2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latin typeface="Calibri Light"/>
                <a:ea typeface="Roboto" panose="02000000000000000000" pitchFamily="2" charset="0"/>
                <a:cs typeface="Calibri Light"/>
              </a:rPr>
              <a:t>76 </a:t>
            </a:r>
            <a:r>
              <a:rPr lang="en-US" sz="800" dirty="0" smtClean="0">
                <a:latin typeface="Calibri Light"/>
                <a:ea typeface="Roboto" panose="02000000000000000000" pitchFamily="2" charset="0"/>
                <a:cs typeface="Calibri Light"/>
              </a:rPr>
              <a:t>% of </a:t>
            </a:r>
            <a:r>
              <a:rPr lang="en-US" sz="800" dirty="0">
                <a:latin typeface="Calibri Light"/>
                <a:ea typeface="Roboto" panose="02000000000000000000" pitchFamily="2" charset="0"/>
                <a:cs typeface="Calibri Light"/>
              </a:rPr>
              <a:t>global consumers are willing to pay more for foods that promote health benefits</a:t>
            </a:r>
          </a:p>
        </p:txBody>
      </p:sp>
      <p:sp>
        <p:nvSpPr>
          <p:cNvPr id="30" name="Oval 29"/>
          <p:cNvSpPr/>
          <p:nvPr/>
        </p:nvSpPr>
        <p:spPr>
          <a:xfrm>
            <a:off x="5591800" y="1243520"/>
            <a:ext cx="1361283" cy="1380746"/>
          </a:xfrm>
          <a:prstGeom prst="ellipse">
            <a:avLst/>
          </a:prstGeom>
          <a:solidFill>
            <a:schemeClr val="bg2">
              <a:lumMod val="75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000" dirty="0" smtClean="0">
                <a:latin typeface="Calibri Light"/>
                <a:ea typeface="Roboto" panose="02000000000000000000" pitchFamily="2" charset="0"/>
                <a:cs typeface="Calibri Light"/>
              </a:rPr>
              <a:t>59%  of consumers want personalization when grocery shopping</a:t>
            </a:r>
            <a:endParaRPr lang="en-US" sz="1000" dirty="0">
              <a:latin typeface="Calibri Light"/>
              <a:ea typeface="Roboto" panose="02000000000000000000" pitchFamily="2" charset="0"/>
              <a:cs typeface="Calibri Light"/>
            </a:endParaRPr>
          </a:p>
        </p:txBody>
      </p:sp>
      <p:sp>
        <p:nvSpPr>
          <p:cNvPr id="31" name="Oval 30"/>
          <p:cNvSpPr/>
          <p:nvPr/>
        </p:nvSpPr>
        <p:spPr>
          <a:xfrm>
            <a:off x="9577627" y="478638"/>
            <a:ext cx="2091486" cy="2100692"/>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Calibri Light"/>
                <a:ea typeface="Roboto" panose="02000000000000000000" pitchFamily="2" charset="0"/>
                <a:cs typeface="Calibri Light"/>
              </a:rPr>
              <a:t>…76</a:t>
            </a:r>
            <a:r>
              <a:rPr lang="en-US" sz="1400" dirty="0">
                <a:latin typeface="Calibri Light"/>
                <a:ea typeface="Roboto" panose="02000000000000000000" pitchFamily="2" charset="0"/>
                <a:cs typeface="Calibri Light"/>
              </a:rPr>
              <a:t>% of consumers claim to be bored with their food</a:t>
            </a:r>
          </a:p>
        </p:txBody>
      </p:sp>
      <p:sp>
        <p:nvSpPr>
          <p:cNvPr id="32" name="Oval 31"/>
          <p:cNvSpPr/>
          <p:nvPr/>
        </p:nvSpPr>
        <p:spPr>
          <a:xfrm>
            <a:off x="224553" y="4010713"/>
            <a:ext cx="2096084" cy="2108378"/>
          </a:xfrm>
          <a:prstGeom prst="ellipse">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Calibri Light"/>
                <a:ea typeface="Roboto" panose="02000000000000000000" pitchFamily="2" charset="0"/>
                <a:cs typeface="Calibri Light"/>
              </a:rPr>
              <a:t>Too </a:t>
            </a:r>
            <a:r>
              <a:rPr lang="en-US" sz="1400" dirty="0">
                <a:latin typeface="Calibri Light"/>
                <a:ea typeface="Roboto" panose="02000000000000000000" pitchFamily="2" charset="0"/>
                <a:cs typeface="Calibri Light"/>
              </a:rPr>
              <a:t>many recipes, too many places, and too much </a:t>
            </a:r>
            <a:r>
              <a:rPr lang="en-US" sz="1400" dirty="0" smtClean="0">
                <a:latin typeface="Calibri Light"/>
                <a:ea typeface="Roboto" panose="02000000000000000000" pitchFamily="2" charset="0"/>
                <a:cs typeface="Calibri Light"/>
              </a:rPr>
              <a:t>information…</a:t>
            </a:r>
            <a:endParaRPr lang="en-US" sz="1400" dirty="0">
              <a:latin typeface="Calibri Light"/>
              <a:ea typeface="Roboto" panose="02000000000000000000" pitchFamily="2" charset="0"/>
              <a:cs typeface="Calibri Light"/>
            </a:endParaRPr>
          </a:p>
        </p:txBody>
      </p:sp>
      <p:sp>
        <p:nvSpPr>
          <p:cNvPr id="33" name="Oval 32"/>
          <p:cNvSpPr/>
          <p:nvPr/>
        </p:nvSpPr>
        <p:spPr>
          <a:xfrm>
            <a:off x="2426128" y="2465834"/>
            <a:ext cx="1877886" cy="1877886"/>
          </a:xfrm>
          <a:prstGeom prst="ellipse">
            <a:avLst/>
          </a:prstGeom>
          <a:solidFill>
            <a:schemeClr val="bg1">
              <a:lumMod val="6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800"/>
              </a:spcAft>
            </a:pPr>
            <a:r>
              <a:rPr lang="en-US" sz="1400" dirty="0">
                <a:latin typeface="Calibri Light"/>
                <a:ea typeface="Roboto" panose="02000000000000000000" pitchFamily="2" charset="0"/>
                <a:cs typeface="Calibri Light"/>
              </a:rPr>
              <a:t>Average US household </a:t>
            </a:r>
            <a:r>
              <a:rPr lang="en-US" sz="1400" dirty="0" smtClean="0">
                <a:latin typeface="Calibri Light"/>
                <a:ea typeface="Roboto" panose="02000000000000000000" pitchFamily="2" charset="0"/>
                <a:cs typeface="Calibri Light"/>
              </a:rPr>
              <a:t>prepares </a:t>
            </a:r>
            <a:r>
              <a:rPr lang="en-US" sz="1400" dirty="0">
                <a:latin typeface="Calibri Light"/>
                <a:ea typeface="Roboto" panose="02000000000000000000" pitchFamily="2" charset="0"/>
                <a:cs typeface="Calibri Light"/>
              </a:rPr>
              <a:t/>
            </a:r>
            <a:br>
              <a:rPr lang="en-US" sz="1400" dirty="0">
                <a:latin typeface="Calibri Light"/>
                <a:ea typeface="Roboto" panose="02000000000000000000" pitchFamily="2" charset="0"/>
                <a:cs typeface="Calibri Light"/>
              </a:rPr>
            </a:br>
            <a:r>
              <a:rPr lang="en-US" sz="1400" dirty="0" smtClean="0">
                <a:latin typeface="Calibri Light"/>
                <a:ea typeface="Roboto" panose="02000000000000000000" pitchFamily="2" charset="0"/>
                <a:cs typeface="Calibri Light"/>
              </a:rPr>
              <a:t>9 </a:t>
            </a:r>
            <a:r>
              <a:rPr lang="en-US" sz="1400" dirty="0">
                <a:latin typeface="Calibri Light"/>
                <a:ea typeface="Roboto" panose="02000000000000000000" pitchFamily="2" charset="0"/>
                <a:cs typeface="Calibri Light"/>
              </a:rPr>
              <a:t>meals </a:t>
            </a:r>
            <a:r>
              <a:rPr lang="en-US" sz="1400" dirty="0" smtClean="0">
                <a:latin typeface="Calibri Light"/>
                <a:ea typeface="Roboto" panose="02000000000000000000" pitchFamily="2" charset="0"/>
                <a:cs typeface="Calibri Light"/>
              </a:rPr>
              <a:t>over and over again</a:t>
            </a:r>
            <a:endParaRPr lang="en-US" sz="1400" dirty="0">
              <a:solidFill>
                <a:srgbClr val="FFFFFF"/>
              </a:solidFill>
              <a:latin typeface="Calibri Light"/>
              <a:ea typeface="Roboto" panose="02000000000000000000" pitchFamily="2" charset="0"/>
              <a:cs typeface="Calibri Light"/>
            </a:endParaRPr>
          </a:p>
        </p:txBody>
      </p:sp>
      <p:sp>
        <p:nvSpPr>
          <p:cNvPr id="22" name="Oval 21"/>
          <p:cNvSpPr/>
          <p:nvPr/>
        </p:nvSpPr>
        <p:spPr>
          <a:xfrm>
            <a:off x="9397527" y="4122288"/>
            <a:ext cx="2091486" cy="2100692"/>
          </a:xfrm>
          <a:prstGeom prst="ellipse">
            <a:avLst/>
          </a:prstGeom>
          <a:solidFill>
            <a:schemeClr val="tx1"/>
          </a:solid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smtClean="0">
                <a:latin typeface="Calibri Light"/>
                <a:ea typeface="Roboto" panose="02000000000000000000" pitchFamily="2" charset="0"/>
                <a:cs typeface="Calibri Light"/>
              </a:rPr>
              <a:t>…Manufacturer and Retailer revenue and profitability growth is tepid</a:t>
            </a:r>
            <a:endParaRPr lang="en-US" sz="1400" dirty="0">
              <a:latin typeface="Calibri Light"/>
              <a:ea typeface="Roboto" panose="02000000000000000000" pitchFamily="2" charset="0"/>
              <a:cs typeface="Calibri Light"/>
            </a:endParaRPr>
          </a:p>
        </p:txBody>
      </p:sp>
    </p:spTree>
    <p:extLst>
      <p:ext uri="{BB962C8B-B14F-4D97-AF65-F5344CB8AC3E}">
        <p14:creationId xmlns:p14="http://schemas.microsoft.com/office/powerpoint/2010/main" val="8569632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hord 7"/>
          <p:cNvSpPr/>
          <p:nvPr/>
        </p:nvSpPr>
        <p:spPr>
          <a:xfrm rot="17305807">
            <a:off x="4457801" y="1587031"/>
            <a:ext cx="2831115" cy="2831115"/>
          </a:xfrm>
          <a:prstGeom prst="chord">
            <a:avLst>
              <a:gd name="adj1" fmla="val 3138798"/>
              <a:gd name="adj2" fmla="val 16200000"/>
            </a:avLst>
          </a:prstGeom>
          <a:solidFill>
            <a:schemeClr val="bg1">
              <a:lumMod val="5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fontScale="90000"/>
          </a:bodyPr>
          <a:lstStyle/>
          <a:p>
            <a:r>
              <a:rPr lang="en-US" dirty="0" smtClean="0"/>
              <a:t>The Network of Food</a:t>
            </a:r>
            <a:endParaRPr lang="en-US" dirty="0"/>
          </a:p>
        </p:txBody>
      </p:sp>
      <p:sp>
        <p:nvSpPr>
          <p:cNvPr id="3" name="Text Placeholder 2"/>
          <p:cNvSpPr>
            <a:spLocks noGrp="1"/>
          </p:cNvSpPr>
          <p:nvPr>
            <p:ph type="body" sz="quarter" idx="13"/>
          </p:nvPr>
        </p:nvSpPr>
        <p:spPr/>
        <p:txBody>
          <a:bodyPr/>
          <a:lstStyle/>
          <a:p>
            <a:pPr marL="0"/>
            <a:r>
              <a:rPr lang="en-US" dirty="0" smtClean="0"/>
              <a:t>Market Size based on U.S. Figures</a:t>
            </a:r>
            <a:endParaRPr lang="en-US" dirty="0"/>
          </a:p>
        </p:txBody>
      </p:sp>
      <p:sp>
        <p:nvSpPr>
          <p:cNvPr id="5" name="Oval 4"/>
          <p:cNvSpPr/>
          <p:nvPr/>
        </p:nvSpPr>
        <p:spPr>
          <a:xfrm>
            <a:off x="782106" y="1566898"/>
            <a:ext cx="2811436" cy="2811436"/>
          </a:xfrm>
          <a:prstGeom prst="ellipse">
            <a:avLst/>
          </a:prstGeom>
          <a:solidFill>
            <a:schemeClr val="accent1">
              <a:lumMod val="60000"/>
              <a:lumOff val="40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solidFill>
                  <a:srgbClr val="000000"/>
                </a:solidFill>
                <a:latin typeface="Calibri Light"/>
                <a:cs typeface="Calibri Light"/>
              </a:rPr>
              <a:t>$1.7T</a:t>
            </a:r>
            <a:endParaRPr lang="en-US" sz="3200" dirty="0">
              <a:solidFill>
                <a:srgbClr val="000000"/>
              </a:solidFill>
              <a:latin typeface="Calibri Light"/>
              <a:cs typeface="Calibri Light"/>
            </a:endParaRPr>
          </a:p>
        </p:txBody>
      </p:sp>
      <p:sp>
        <p:nvSpPr>
          <p:cNvPr id="6" name="Oval 5"/>
          <p:cNvSpPr/>
          <p:nvPr/>
        </p:nvSpPr>
        <p:spPr>
          <a:xfrm>
            <a:off x="4472387" y="1590048"/>
            <a:ext cx="2825084" cy="2825084"/>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latin typeface="Calibri Light"/>
                <a:cs typeface="Calibri Light"/>
              </a:rPr>
              <a:t>$52B+</a:t>
            </a:r>
            <a:endParaRPr lang="en-US" sz="3200" dirty="0">
              <a:latin typeface="Calibri Light"/>
              <a:cs typeface="Calibri Light"/>
            </a:endParaRPr>
          </a:p>
        </p:txBody>
      </p:sp>
      <p:sp>
        <p:nvSpPr>
          <p:cNvPr id="7" name="Oval 6"/>
          <p:cNvSpPr/>
          <p:nvPr/>
        </p:nvSpPr>
        <p:spPr>
          <a:xfrm>
            <a:off x="8477264" y="1638697"/>
            <a:ext cx="2739637" cy="2739637"/>
          </a:xfrm>
          <a:prstGeom prst="ellipse">
            <a:avLst/>
          </a:prstGeom>
          <a:solidFill>
            <a:srgbClr val="D3E17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en-US" dirty="0" smtClean="0">
                <a:solidFill>
                  <a:srgbClr val="000000"/>
                </a:solidFill>
                <a:latin typeface="Calibri Light"/>
                <a:cs typeface="Calibri Light"/>
              </a:rPr>
              <a:t>14B</a:t>
            </a:r>
          </a:p>
          <a:p>
            <a:pPr algn="ctr"/>
            <a:r>
              <a:rPr lang="en-US" dirty="0" smtClean="0">
                <a:solidFill>
                  <a:srgbClr val="000000"/>
                </a:solidFill>
                <a:latin typeface="Calibri Light"/>
                <a:cs typeface="Calibri Light"/>
              </a:rPr>
              <a:t>Shopping </a:t>
            </a:r>
            <a:r>
              <a:rPr lang="en-US" dirty="0">
                <a:solidFill>
                  <a:srgbClr val="000000"/>
                </a:solidFill>
                <a:latin typeface="Calibri Light"/>
                <a:cs typeface="Calibri Light"/>
              </a:rPr>
              <a:t>T</a:t>
            </a:r>
            <a:r>
              <a:rPr lang="en-US" dirty="0" smtClean="0">
                <a:solidFill>
                  <a:srgbClr val="000000"/>
                </a:solidFill>
                <a:latin typeface="Calibri Light"/>
                <a:cs typeface="Calibri Light"/>
              </a:rPr>
              <a:t>rips per Year</a:t>
            </a:r>
          </a:p>
          <a:p>
            <a:pPr algn="ctr"/>
            <a:endParaRPr lang="en-US" dirty="0" smtClean="0">
              <a:solidFill>
                <a:srgbClr val="000000"/>
              </a:solidFill>
              <a:latin typeface="Calibri Light"/>
              <a:cs typeface="Calibri Light"/>
            </a:endParaRPr>
          </a:p>
          <a:p>
            <a:pPr algn="ctr"/>
            <a:r>
              <a:rPr lang="en-US" dirty="0" smtClean="0">
                <a:solidFill>
                  <a:srgbClr val="000000"/>
                </a:solidFill>
                <a:latin typeface="Calibri Light"/>
                <a:cs typeface="Calibri Light"/>
              </a:rPr>
              <a:t>4.5x</a:t>
            </a:r>
          </a:p>
          <a:p>
            <a:pPr algn="ctr"/>
            <a:r>
              <a:rPr lang="en-US" dirty="0" smtClean="0">
                <a:solidFill>
                  <a:srgbClr val="000000"/>
                </a:solidFill>
                <a:latin typeface="Calibri Light"/>
                <a:cs typeface="Calibri Light"/>
              </a:rPr>
              <a:t>Eating Out per Week</a:t>
            </a:r>
          </a:p>
          <a:p>
            <a:pPr algn="ctr"/>
            <a:endParaRPr lang="en-US" dirty="0" smtClean="0">
              <a:solidFill>
                <a:srgbClr val="000000"/>
              </a:solidFill>
              <a:latin typeface="Calibri Light"/>
              <a:cs typeface="Calibri Light"/>
            </a:endParaRPr>
          </a:p>
          <a:p>
            <a:pPr algn="ctr"/>
            <a:r>
              <a:rPr lang="en-US" dirty="0" smtClean="0">
                <a:solidFill>
                  <a:srgbClr val="000000"/>
                </a:solidFill>
                <a:latin typeface="Calibri Light"/>
                <a:cs typeface="Calibri Light"/>
              </a:rPr>
              <a:t>Billions</a:t>
            </a:r>
          </a:p>
          <a:p>
            <a:pPr algn="ctr"/>
            <a:r>
              <a:rPr lang="en-US" dirty="0">
                <a:solidFill>
                  <a:srgbClr val="000000"/>
                </a:solidFill>
                <a:latin typeface="Calibri Light"/>
                <a:cs typeface="Calibri Light"/>
              </a:rPr>
              <a:t>S</a:t>
            </a:r>
            <a:r>
              <a:rPr lang="en-US" dirty="0" smtClean="0">
                <a:solidFill>
                  <a:srgbClr val="000000"/>
                </a:solidFill>
                <a:latin typeface="Calibri Light"/>
                <a:cs typeface="Calibri Light"/>
              </a:rPr>
              <a:t>ocial </a:t>
            </a:r>
            <a:r>
              <a:rPr lang="en-US" dirty="0">
                <a:solidFill>
                  <a:srgbClr val="000000"/>
                </a:solidFill>
                <a:latin typeface="Calibri Light"/>
                <a:cs typeface="Calibri Light"/>
              </a:rPr>
              <a:t>P</a:t>
            </a:r>
            <a:r>
              <a:rPr lang="en-US" dirty="0" smtClean="0">
                <a:solidFill>
                  <a:srgbClr val="000000"/>
                </a:solidFill>
                <a:latin typeface="Calibri Light"/>
                <a:cs typeface="Calibri Light"/>
              </a:rPr>
              <a:t>osts</a:t>
            </a:r>
            <a:endParaRPr lang="en-US" dirty="0">
              <a:solidFill>
                <a:srgbClr val="000000"/>
              </a:solidFill>
              <a:latin typeface="Calibri Light"/>
              <a:cs typeface="Calibri Light"/>
            </a:endParaRPr>
          </a:p>
        </p:txBody>
      </p:sp>
      <p:sp>
        <p:nvSpPr>
          <p:cNvPr id="9" name="TextBox 8"/>
          <p:cNvSpPr txBox="1"/>
          <p:nvPr/>
        </p:nvSpPr>
        <p:spPr>
          <a:xfrm>
            <a:off x="782106" y="4470084"/>
            <a:ext cx="3112599" cy="923330"/>
          </a:xfrm>
          <a:prstGeom prst="rect">
            <a:avLst/>
          </a:prstGeom>
          <a:noFill/>
        </p:spPr>
        <p:txBody>
          <a:bodyPr wrap="square" rtlCol="0">
            <a:spAutoFit/>
          </a:bodyPr>
          <a:lstStyle/>
          <a:p>
            <a:r>
              <a:rPr lang="en-US" dirty="0" smtClean="0">
                <a:latin typeface="Calibri Light"/>
                <a:ea typeface="Roboto" panose="02000000000000000000" pitchFamily="2" charset="0"/>
                <a:cs typeface="Calibri Light"/>
              </a:rPr>
              <a:t>Consumers spend a significant amount of money on Food annually …</a:t>
            </a:r>
          </a:p>
        </p:txBody>
      </p:sp>
      <p:sp>
        <p:nvSpPr>
          <p:cNvPr id="10" name="TextBox 9"/>
          <p:cNvSpPr txBox="1"/>
          <p:nvPr/>
        </p:nvSpPr>
        <p:spPr>
          <a:xfrm>
            <a:off x="4288741" y="4470084"/>
            <a:ext cx="3444422" cy="923330"/>
          </a:xfrm>
          <a:prstGeom prst="rect">
            <a:avLst/>
          </a:prstGeom>
          <a:noFill/>
        </p:spPr>
        <p:txBody>
          <a:bodyPr wrap="square" rtlCol="0">
            <a:spAutoFit/>
          </a:bodyPr>
          <a:lstStyle/>
          <a:p>
            <a:r>
              <a:rPr lang="en-US" dirty="0" smtClean="0">
                <a:latin typeface="Calibri Light"/>
                <a:ea typeface="Roboto" panose="02000000000000000000" pitchFamily="2" charset="0"/>
                <a:cs typeface="Calibri Light"/>
              </a:rPr>
              <a:t>… with Brand Marketers spending Billions on</a:t>
            </a:r>
            <a:r>
              <a:rPr lang="en-US" dirty="0">
                <a:latin typeface="Calibri Light"/>
                <a:ea typeface="Roboto" panose="02000000000000000000" pitchFamily="2" charset="0"/>
                <a:cs typeface="Calibri Light"/>
              </a:rPr>
              <a:t> </a:t>
            </a:r>
            <a:r>
              <a:rPr lang="en-US" dirty="0" smtClean="0">
                <a:latin typeface="Calibri Light"/>
                <a:ea typeface="Roboto" panose="02000000000000000000" pitchFamily="2" charset="0"/>
                <a:cs typeface="Calibri Light"/>
              </a:rPr>
              <a:t>Trade and Consumer Advertising</a:t>
            </a:r>
          </a:p>
        </p:txBody>
      </p:sp>
      <p:sp>
        <p:nvSpPr>
          <p:cNvPr id="11" name="TextBox 10"/>
          <p:cNvSpPr txBox="1"/>
          <p:nvPr/>
        </p:nvSpPr>
        <p:spPr>
          <a:xfrm>
            <a:off x="8319718" y="4470084"/>
            <a:ext cx="3113590" cy="1477328"/>
          </a:xfrm>
          <a:prstGeom prst="rect">
            <a:avLst/>
          </a:prstGeom>
          <a:noFill/>
        </p:spPr>
        <p:txBody>
          <a:bodyPr wrap="square" rtlCol="0">
            <a:spAutoFit/>
          </a:bodyPr>
          <a:lstStyle/>
          <a:p>
            <a:r>
              <a:rPr lang="en-US" dirty="0" smtClean="0">
                <a:latin typeface="Calibri Light"/>
                <a:ea typeface="Roboto" panose="02000000000000000000" pitchFamily="2" charset="0"/>
                <a:cs typeface="Calibri Light"/>
              </a:rPr>
              <a:t>… and a large scale number of touch points are accessible digitally to influence consumer choice </a:t>
            </a:r>
            <a:r>
              <a:rPr lang="en-US" dirty="0">
                <a:latin typeface="Calibri Light"/>
                <a:ea typeface="Roboto" panose="02000000000000000000" pitchFamily="2" charset="0"/>
                <a:cs typeface="Calibri Light"/>
              </a:rPr>
              <a:t>throughout The Network of </a:t>
            </a:r>
            <a:r>
              <a:rPr lang="en-US" dirty="0" smtClean="0">
                <a:latin typeface="Calibri Light"/>
                <a:ea typeface="Roboto" panose="02000000000000000000" pitchFamily="2" charset="0"/>
                <a:cs typeface="Calibri Light"/>
              </a:rPr>
              <a:t>Food.</a:t>
            </a:r>
            <a:endParaRPr lang="en-US" dirty="0">
              <a:latin typeface="Calibri Light"/>
              <a:ea typeface="Roboto" panose="02000000000000000000" pitchFamily="2" charset="0"/>
              <a:cs typeface="Calibri Light"/>
            </a:endParaRPr>
          </a:p>
        </p:txBody>
      </p:sp>
      <p:sp>
        <p:nvSpPr>
          <p:cNvPr id="12" name="TextBox 11"/>
          <p:cNvSpPr txBox="1"/>
          <p:nvPr/>
        </p:nvSpPr>
        <p:spPr>
          <a:xfrm>
            <a:off x="7137301" y="1689177"/>
            <a:ext cx="1061914" cy="646331"/>
          </a:xfrm>
          <a:prstGeom prst="rect">
            <a:avLst/>
          </a:prstGeom>
          <a:noFill/>
        </p:spPr>
        <p:txBody>
          <a:bodyPr wrap="square" rtlCol="0">
            <a:spAutoFit/>
          </a:bodyPr>
          <a:lstStyle/>
          <a:p>
            <a:r>
              <a:rPr lang="en-US" sz="1200" dirty="0" smtClean="0">
                <a:latin typeface="Calibri Light"/>
                <a:ea typeface="Roboto" panose="02000000000000000000" pitchFamily="2" charset="0"/>
                <a:cs typeface="Calibri Light"/>
              </a:rPr>
              <a:t>Negative $0.30 per $1 spent…</a:t>
            </a:r>
            <a:endParaRPr lang="en-US" sz="1200" dirty="0">
              <a:latin typeface="Calibri Light"/>
              <a:ea typeface="Roboto" panose="02000000000000000000" pitchFamily="2" charset="0"/>
              <a:cs typeface="Calibri Light"/>
            </a:endParaRPr>
          </a:p>
        </p:txBody>
      </p:sp>
      <p:sp>
        <p:nvSpPr>
          <p:cNvPr id="13" name="TextBox 12"/>
          <p:cNvSpPr txBox="1"/>
          <p:nvPr/>
        </p:nvSpPr>
        <p:spPr>
          <a:xfrm>
            <a:off x="7137301" y="3572110"/>
            <a:ext cx="1377154" cy="461665"/>
          </a:xfrm>
          <a:prstGeom prst="rect">
            <a:avLst/>
          </a:prstGeom>
          <a:noFill/>
        </p:spPr>
        <p:txBody>
          <a:bodyPr wrap="square" rtlCol="0">
            <a:spAutoFit/>
          </a:bodyPr>
          <a:lstStyle/>
          <a:p>
            <a:r>
              <a:rPr lang="en-US" sz="1200" dirty="0" smtClean="0">
                <a:latin typeface="Calibri Light"/>
                <a:ea typeface="Roboto" panose="02000000000000000000" pitchFamily="2" charset="0"/>
                <a:cs typeface="Calibri Light"/>
              </a:rPr>
              <a:t>…out of majority of dollars spent.</a:t>
            </a:r>
            <a:endParaRPr lang="en-US" sz="1200" dirty="0">
              <a:latin typeface="Calibri Light"/>
              <a:ea typeface="Roboto" panose="02000000000000000000" pitchFamily="2" charset="0"/>
              <a:cs typeface="Calibri Light"/>
            </a:endParaRPr>
          </a:p>
        </p:txBody>
      </p:sp>
    </p:spTree>
    <p:extLst>
      <p:ext uri="{BB962C8B-B14F-4D97-AF65-F5344CB8AC3E}">
        <p14:creationId xmlns:p14="http://schemas.microsoft.com/office/powerpoint/2010/main" val="42160312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872552" y="1720599"/>
            <a:ext cx="4552951" cy="4552951"/>
          </a:xfrm>
          <a:prstGeom prst="rect">
            <a:avLst/>
          </a:prstGeom>
          <a:solidFill>
            <a:srgbClr val="F0F5D0"/>
          </a:solidFill>
          <a:ln w="57150">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a:p>
            <a:pPr algn="ctr"/>
            <a:endParaRPr lang="en-US" sz="1400" dirty="0">
              <a:solidFill>
                <a:schemeClr val="bg1"/>
              </a:solidFill>
              <a:latin typeface="Calibri Light"/>
              <a:cs typeface="Calibri Light"/>
            </a:endParaRPr>
          </a:p>
        </p:txBody>
      </p:sp>
      <p:sp>
        <p:nvSpPr>
          <p:cNvPr id="3" name="Rectangle 2"/>
          <p:cNvSpPr/>
          <p:nvPr/>
        </p:nvSpPr>
        <p:spPr>
          <a:xfrm>
            <a:off x="6108987" y="1904186"/>
            <a:ext cx="4048125" cy="4401204"/>
          </a:xfrm>
          <a:prstGeom prst="rect">
            <a:avLst/>
          </a:prstGeom>
        </p:spPr>
        <p:txBody>
          <a:bodyPr wrap="square">
            <a:spAutoFit/>
          </a:bodyPr>
          <a:lstStyle/>
          <a:p>
            <a:pPr algn="ctr"/>
            <a:r>
              <a:rPr lang="en-US" sz="1400" dirty="0" smtClean="0">
                <a:solidFill>
                  <a:schemeClr val="accent6">
                    <a:lumMod val="75000"/>
                  </a:schemeClr>
                </a:solidFill>
                <a:latin typeface="Calibri Light"/>
                <a:cs typeface="Calibri Light"/>
              </a:rPr>
              <a:t>CPG </a:t>
            </a:r>
            <a:r>
              <a:rPr lang="en-US" sz="1400" dirty="0">
                <a:solidFill>
                  <a:schemeClr val="accent6">
                    <a:lumMod val="75000"/>
                  </a:schemeClr>
                </a:solidFill>
                <a:latin typeface="Calibri Light"/>
                <a:cs typeface="Calibri Light"/>
              </a:rPr>
              <a:t>manufacturer and retailers are struggling with </a:t>
            </a:r>
            <a:r>
              <a:rPr lang="en-US" sz="1400" dirty="0" smtClean="0">
                <a:solidFill>
                  <a:schemeClr val="accent6">
                    <a:lumMod val="75000"/>
                  </a:schemeClr>
                </a:solidFill>
                <a:latin typeface="Calibri Light"/>
                <a:cs typeface="Calibri Light"/>
              </a:rPr>
              <a:t>unprecedented </a:t>
            </a:r>
            <a:r>
              <a:rPr lang="en-US" sz="1400" dirty="0">
                <a:solidFill>
                  <a:schemeClr val="accent6">
                    <a:lumMod val="75000"/>
                  </a:schemeClr>
                </a:solidFill>
                <a:latin typeface="Calibri Light"/>
                <a:cs typeface="Calibri Light"/>
              </a:rPr>
              <a:t>levels with growth and declining effectiveness of historical advertising and promotional practices to influence choice and drive </a:t>
            </a:r>
            <a:r>
              <a:rPr lang="en-US" sz="1400" dirty="0" smtClean="0">
                <a:solidFill>
                  <a:schemeClr val="accent6">
                    <a:lumMod val="75000"/>
                  </a:schemeClr>
                </a:solidFill>
                <a:latin typeface="Calibri Light"/>
                <a:cs typeface="Calibri Light"/>
              </a:rPr>
              <a:t>growth.</a:t>
            </a:r>
          </a:p>
          <a:p>
            <a:pPr algn="ctr"/>
            <a:endParaRPr lang="en-US" sz="1400" dirty="0" smtClean="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endParaRPr lang="en-US" sz="1400" dirty="0" smtClean="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endParaRPr lang="en-US" sz="1400" dirty="0" smtClean="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a:p>
            <a:pPr algn="ctr"/>
            <a:r>
              <a:rPr lang="en-US" sz="1400" dirty="0" smtClean="0">
                <a:solidFill>
                  <a:schemeClr val="accent6">
                    <a:lumMod val="75000"/>
                  </a:schemeClr>
                </a:solidFill>
                <a:latin typeface="Calibri Light"/>
                <a:cs typeface="Calibri Light"/>
              </a:rPr>
              <a:t>“…</a:t>
            </a:r>
            <a:r>
              <a:rPr lang="en-US" sz="1400" dirty="0">
                <a:solidFill>
                  <a:schemeClr val="accent6">
                    <a:lumMod val="75000"/>
                  </a:schemeClr>
                </a:solidFill>
                <a:latin typeface="Calibri Light"/>
                <a:cs typeface="Calibri Light"/>
              </a:rPr>
              <a:t>the leaders in our industry kept coming back to three key words to describe the future food retail experience: personal, digital and virtual.”</a:t>
            </a:r>
          </a:p>
          <a:p>
            <a:pPr algn="ctr"/>
            <a:r>
              <a:rPr lang="en-US" sz="1400" dirty="0">
                <a:solidFill>
                  <a:schemeClr val="accent6">
                    <a:lumMod val="75000"/>
                  </a:schemeClr>
                </a:solidFill>
                <a:latin typeface="Calibri Light"/>
                <a:cs typeface="Calibri Light"/>
              </a:rPr>
              <a:t>FMI president and CEO Leslie G. Sarasin</a:t>
            </a:r>
          </a:p>
          <a:p>
            <a:pPr algn="ctr"/>
            <a:endParaRPr lang="en-US" sz="1400" dirty="0">
              <a:solidFill>
                <a:schemeClr val="accent6">
                  <a:lumMod val="75000"/>
                </a:schemeClr>
              </a:solidFill>
              <a:latin typeface="Calibri Light"/>
              <a:cs typeface="Calibri Light"/>
            </a:endParaRPr>
          </a:p>
          <a:p>
            <a:pPr algn="ctr"/>
            <a:endParaRPr lang="en-US" sz="1400" dirty="0">
              <a:solidFill>
                <a:schemeClr val="accent6">
                  <a:lumMod val="75000"/>
                </a:schemeClr>
              </a:solidFill>
              <a:latin typeface="Calibri Light"/>
              <a:cs typeface="Calibri Light"/>
            </a:endParaRPr>
          </a:p>
        </p:txBody>
      </p:sp>
      <p:sp>
        <p:nvSpPr>
          <p:cNvPr id="17" name="Rectangle 16"/>
          <p:cNvSpPr/>
          <p:nvPr/>
        </p:nvSpPr>
        <p:spPr>
          <a:xfrm>
            <a:off x="4483633" y="3067330"/>
            <a:ext cx="1677203" cy="167720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400" dirty="0" smtClean="0">
              <a:solidFill>
                <a:schemeClr val="tx1"/>
              </a:solidFill>
              <a:latin typeface="Calibri Light"/>
              <a:ea typeface="Roboto" panose="02000000000000000000" pitchFamily="2" charset="0"/>
              <a:cs typeface="Calibri Light"/>
            </a:endParaRPr>
          </a:p>
          <a:p>
            <a:pPr algn="ctr"/>
            <a:r>
              <a:rPr lang="en-US" sz="1400" dirty="0" smtClean="0">
                <a:solidFill>
                  <a:schemeClr val="tx1"/>
                </a:solidFill>
                <a:latin typeface="Calibri Light"/>
                <a:ea typeface="Roboto" panose="02000000000000000000" pitchFamily="2" charset="0"/>
                <a:cs typeface="Calibri Light"/>
              </a:rPr>
              <a:t>…driven by taste</a:t>
            </a:r>
            <a:r>
              <a:rPr lang="en-US" sz="1400" dirty="0">
                <a:solidFill>
                  <a:schemeClr val="tx1"/>
                </a:solidFill>
                <a:latin typeface="Calibri Light"/>
                <a:ea typeface="Roboto" panose="02000000000000000000" pitchFamily="2" charset="0"/>
                <a:cs typeface="Calibri Light"/>
              </a:rPr>
              <a:t>, value and </a:t>
            </a:r>
            <a:r>
              <a:rPr lang="en-US" sz="1400" dirty="0" smtClean="0">
                <a:solidFill>
                  <a:schemeClr val="tx1"/>
                </a:solidFill>
                <a:latin typeface="Calibri Light"/>
                <a:ea typeface="Roboto" panose="02000000000000000000" pitchFamily="2" charset="0"/>
                <a:cs typeface="Calibri Light"/>
              </a:rPr>
              <a:t>health/wellness by using </a:t>
            </a:r>
            <a:r>
              <a:rPr lang="en-US" sz="1400" dirty="0">
                <a:solidFill>
                  <a:schemeClr val="tx1"/>
                </a:solidFill>
                <a:latin typeface="Calibri Light"/>
                <a:ea typeface="Roboto" panose="02000000000000000000" pitchFamily="2" charset="0"/>
                <a:cs typeface="Calibri Light"/>
              </a:rPr>
              <a:t>multiple digital </a:t>
            </a:r>
            <a:r>
              <a:rPr lang="en-US" sz="1400" dirty="0" smtClean="0">
                <a:solidFill>
                  <a:schemeClr val="tx1"/>
                </a:solidFill>
                <a:latin typeface="Calibri Light"/>
                <a:ea typeface="Roboto" panose="02000000000000000000" pitchFamily="2" charset="0"/>
                <a:cs typeface="Calibri Light"/>
              </a:rPr>
              <a:t>tools…</a:t>
            </a:r>
            <a:endParaRPr lang="en-US" sz="1400" dirty="0">
              <a:solidFill>
                <a:schemeClr val="tx1"/>
              </a:solidFill>
              <a:latin typeface="Calibri Light"/>
              <a:ea typeface="Roboto" panose="02000000000000000000" pitchFamily="2" charset="0"/>
              <a:cs typeface="Calibri Light"/>
            </a:endParaRPr>
          </a:p>
          <a:p>
            <a:pPr algn="ctr"/>
            <a:endParaRPr lang="en-US" sz="1400" dirty="0">
              <a:solidFill>
                <a:schemeClr val="tx1"/>
              </a:solidFill>
              <a:latin typeface="Calibri Light"/>
              <a:ea typeface="Roboto" panose="02000000000000000000" pitchFamily="2" charset="0"/>
              <a:cs typeface="Calibri Light"/>
            </a:endParaRPr>
          </a:p>
        </p:txBody>
      </p:sp>
      <p:sp>
        <p:nvSpPr>
          <p:cNvPr id="19" name="Rectangle 18"/>
          <p:cNvSpPr/>
          <p:nvPr/>
        </p:nvSpPr>
        <p:spPr>
          <a:xfrm>
            <a:off x="6209604" y="3062530"/>
            <a:ext cx="3982145" cy="1677203"/>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marL="285750" indent="-285750">
              <a:buFont typeface="Wingdings" panose="05000000000000000000" pitchFamily="2" charset="2"/>
              <a:buChar char="ü"/>
            </a:pPr>
            <a:endParaRPr lang="en-US" sz="1400" dirty="0" smtClean="0">
              <a:solidFill>
                <a:schemeClr val="bg1"/>
              </a:solidFill>
              <a:latin typeface="Calibri Light"/>
              <a:ea typeface="Roboto" panose="02000000000000000000" pitchFamily="2" charset="0"/>
              <a:cs typeface="Calibri Light"/>
            </a:endParaRPr>
          </a:p>
          <a:p>
            <a:pPr marL="285750" indent="-285750">
              <a:buFont typeface="Wingdings" panose="05000000000000000000" pitchFamily="2" charset="2"/>
              <a:buChar char="ü"/>
            </a:pPr>
            <a:r>
              <a:rPr lang="en-US" sz="1400" dirty="0" smtClean="0">
                <a:solidFill>
                  <a:schemeClr val="bg1"/>
                </a:solidFill>
                <a:latin typeface="Calibri Light"/>
                <a:ea typeface="Roboto" panose="02000000000000000000" pitchFamily="2" charset="0"/>
                <a:cs typeface="Calibri Light"/>
              </a:rPr>
              <a:t>&gt;50% CPG sales digitally influenced</a:t>
            </a:r>
          </a:p>
          <a:p>
            <a:pPr marL="285750" indent="-285750">
              <a:buFont typeface="Wingdings" panose="05000000000000000000" pitchFamily="2" charset="2"/>
              <a:buChar char="ü"/>
            </a:pPr>
            <a:r>
              <a:rPr lang="en-US" sz="1400" dirty="0" smtClean="0">
                <a:solidFill>
                  <a:schemeClr val="bg1"/>
                </a:solidFill>
                <a:latin typeface="Calibri Light"/>
                <a:ea typeface="Roboto" panose="02000000000000000000" pitchFamily="2" charset="0"/>
                <a:cs typeface="Calibri Light"/>
              </a:rPr>
              <a:t>CPG eCommece accounting for majority of CPG growth</a:t>
            </a:r>
          </a:p>
          <a:p>
            <a:pPr marL="285750" indent="-285750">
              <a:buFont typeface="Wingdings" panose="05000000000000000000" pitchFamily="2" charset="2"/>
              <a:buChar char="ü"/>
            </a:pPr>
            <a:r>
              <a:rPr lang="en-US" sz="1400" dirty="0" smtClean="0">
                <a:solidFill>
                  <a:schemeClr val="bg1"/>
                </a:solidFill>
                <a:latin typeface="Calibri Light"/>
                <a:ea typeface="Roboto" panose="02000000000000000000" pitchFamily="2" charset="0"/>
                <a:cs typeface="Calibri Light"/>
              </a:rPr>
              <a:t>Massive levels of investment flowing into food tech</a:t>
            </a:r>
          </a:p>
          <a:p>
            <a:pPr algn="ctr"/>
            <a:endParaRPr lang="en-US" sz="1400" dirty="0">
              <a:solidFill>
                <a:schemeClr val="bg1"/>
              </a:solidFill>
              <a:latin typeface="Calibri Light"/>
              <a:ea typeface="Roboto" panose="02000000000000000000" pitchFamily="2" charset="0"/>
              <a:cs typeface="Calibri Light"/>
            </a:endParaRPr>
          </a:p>
        </p:txBody>
      </p:sp>
      <p:sp>
        <p:nvSpPr>
          <p:cNvPr id="11" name="Rectangle 10"/>
          <p:cNvSpPr/>
          <p:nvPr/>
        </p:nvSpPr>
        <p:spPr>
          <a:xfrm>
            <a:off x="2718508" y="3062531"/>
            <a:ext cx="1679185" cy="1679185"/>
          </a:xfrm>
          <a:prstGeom prst="rect">
            <a:avLst/>
          </a:prstGeom>
          <a:ln>
            <a:solidFill>
              <a:schemeClr val="accent1"/>
            </a:solidFill>
          </a:ln>
        </p:spPr>
        <p:style>
          <a:lnRef idx="2">
            <a:schemeClr val="dk1"/>
          </a:lnRef>
          <a:fillRef idx="1">
            <a:schemeClr val="lt1"/>
          </a:fillRef>
          <a:effectRef idx="0">
            <a:schemeClr val="dk1"/>
          </a:effectRef>
          <a:fontRef idx="minor">
            <a:schemeClr val="dk1"/>
          </a:fontRef>
        </p:style>
        <p:txBody>
          <a:bodyPr lIns="91438" tIns="45719" rIns="91438" bIns="45719" rtlCol="0" anchor="ctr"/>
          <a:lstStyle/>
          <a:p>
            <a:pPr algn="ctr"/>
            <a:endParaRPr lang="en-US" sz="1400" dirty="0" smtClean="0">
              <a:solidFill>
                <a:schemeClr val="tx1"/>
              </a:solidFill>
              <a:latin typeface="Calibri Light"/>
              <a:ea typeface="Roboto" panose="02000000000000000000" pitchFamily="2" charset="0"/>
              <a:cs typeface="Calibri Light"/>
            </a:endParaRPr>
          </a:p>
          <a:p>
            <a:pPr algn="ctr"/>
            <a:r>
              <a:rPr lang="en-US" sz="1400" dirty="0" smtClean="0">
                <a:solidFill>
                  <a:schemeClr val="tx1"/>
                </a:solidFill>
                <a:latin typeface="Calibri Light"/>
                <a:ea typeface="Roboto" panose="02000000000000000000" pitchFamily="2" charset="0"/>
                <a:cs typeface="Calibri Light"/>
              </a:rPr>
              <a:t>…growth opportunity to meet significant unmet consumer needs associated with food choice…</a:t>
            </a:r>
            <a:endParaRPr lang="en-US" sz="1400" dirty="0">
              <a:solidFill>
                <a:schemeClr val="tx1"/>
              </a:solidFill>
              <a:latin typeface="Calibri Light"/>
              <a:ea typeface="Roboto" panose="02000000000000000000" pitchFamily="2" charset="0"/>
              <a:cs typeface="Calibri Light"/>
            </a:endParaRPr>
          </a:p>
          <a:p>
            <a:pPr algn="ctr"/>
            <a:endParaRPr lang="en-US" sz="1400" dirty="0">
              <a:solidFill>
                <a:schemeClr val="tx1"/>
              </a:solidFill>
              <a:latin typeface="Calibri Light"/>
              <a:ea typeface="Roboto" panose="02000000000000000000" pitchFamily="2" charset="0"/>
              <a:cs typeface="Calibri Light"/>
            </a:endParaRPr>
          </a:p>
        </p:txBody>
      </p:sp>
      <p:sp>
        <p:nvSpPr>
          <p:cNvPr id="12" name="Rectangle 11"/>
          <p:cNvSpPr/>
          <p:nvPr/>
        </p:nvSpPr>
        <p:spPr>
          <a:xfrm>
            <a:off x="729830" y="3062531"/>
            <a:ext cx="1902483" cy="16791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1400" dirty="0" smtClean="0">
              <a:solidFill>
                <a:schemeClr val="tx1"/>
              </a:solidFill>
              <a:latin typeface="Calibri Light"/>
              <a:ea typeface="Roboto" panose="02000000000000000000" pitchFamily="2" charset="0"/>
              <a:cs typeface="Calibri Light"/>
            </a:endParaRPr>
          </a:p>
          <a:p>
            <a:pPr algn="ctr"/>
            <a:r>
              <a:rPr lang="en-US" sz="1400" dirty="0" smtClean="0">
                <a:solidFill>
                  <a:schemeClr val="tx1"/>
                </a:solidFill>
                <a:latin typeface="Calibri Light"/>
                <a:ea typeface="Roboto" panose="02000000000000000000" pitchFamily="2" charset="0"/>
                <a:cs typeface="Calibri Light"/>
              </a:rPr>
              <a:t>Shifting demographics and the adoption of connected behaviors have changed the Network of Food </a:t>
            </a:r>
          </a:p>
          <a:p>
            <a:pPr algn="ctr"/>
            <a:r>
              <a:rPr lang="en-US" sz="1400" dirty="0" smtClean="0">
                <a:solidFill>
                  <a:schemeClr val="tx1"/>
                </a:solidFill>
                <a:latin typeface="Calibri Light"/>
                <a:ea typeface="Roboto" panose="02000000000000000000" pitchFamily="2" charset="0"/>
                <a:cs typeface="Calibri Light"/>
              </a:rPr>
              <a:t>creating a…  </a:t>
            </a:r>
            <a:endParaRPr lang="en-US" sz="1400" dirty="0">
              <a:solidFill>
                <a:schemeClr val="tx1"/>
              </a:solidFill>
              <a:latin typeface="Calibri Light"/>
              <a:ea typeface="Roboto" panose="02000000000000000000" pitchFamily="2" charset="0"/>
              <a:cs typeface="Calibri Light"/>
            </a:endParaRPr>
          </a:p>
        </p:txBody>
      </p:sp>
      <p:sp>
        <p:nvSpPr>
          <p:cNvPr id="7" name="Title 6"/>
          <p:cNvSpPr>
            <a:spLocks noGrp="1"/>
          </p:cNvSpPr>
          <p:nvPr>
            <p:ph type="title"/>
          </p:nvPr>
        </p:nvSpPr>
        <p:spPr/>
        <p:txBody>
          <a:bodyPr>
            <a:normAutofit fontScale="90000"/>
          </a:bodyPr>
          <a:lstStyle/>
          <a:p>
            <a:r>
              <a:rPr lang="en-US" dirty="0"/>
              <a:t>The Emergence of the Connected Consumer Signals The Tipping Point For Behaviors Driving </a:t>
            </a:r>
            <a:r>
              <a:rPr lang="en-US" dirty="0" smtClean="0"/>
              <a:t>the </a:t>
            </a:r>
            <a:r>
              <a:rPr lang="en-US" dirty="0"/>
              <a:t>Network of Food</a:t>
            </a:r>
          </a:p>
        </p:txBody>
      </p:sp>
    </p:spTree>
    <p:extLst>
      <p:ext uri="{BB962C8B-B14F-4D97-AF65-F5344CB8AC3E}">
        <p14:creationId xmlns:p14="http://schemas.microsoft.com/office/powerpoint/2010/main" val="447138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 name="Rectangle 71"/>
          <p:cNvSpPr/>
          <p:nvPr/>
        </p:nvSpPr>
        <p:spPr>
          <a:xfrm>
            <a:off x="5886449" y="1828800"/>
            <a:ext cx="4048125" cy="830997"/>
          </a:xfrm>
          <a:prstGeom prst="rect">
            <a:avLst/>
          </a:prstGeom>
        </p:spPr>
        <p:txBody>
          <a:bodyPr wrap="square">
            <a:spAutoFit/>
          </a:bodyPr>
          <a:lstStyle/>
          <a:p>
            <a:pPr algn="ctr"/>
            <a:r>
              <a:rPr lang="en-US" sz="1600" b="1" dirty="0">
                <a:solidFill>
                  <a:schemeClr val="tx1">
                    <a:lumMod val="75000"/>
                    <a:lumOff val="25000"/>
                  </a:schemeClr>
                </a:solidFill>
                <a:latin typeface="Calibri" panose="020F0502020204030204" pitchFamily="34" charset="0"/>
                <a:ea typeface="Roboto" panose="02000000000000000000" pitchFamily="2" charset="0"/>
                <a:cs typeface="Roboto" panose="02000000000000000000" pitchFamily="2" charset="0"/>
              </a:rPr>
              <a:t>The Business Value of FlavorPrint</a:t>
            </a:r>
          </a:p>
          <a:p>
            <a:pPr algn="ctr"/>
            <a:r>
              <a:rPr lang="en-US" sz="1600" dirty="0">
                <a:solidFill>
                  <a:schemeClr val="tx1">
                    <a:lumMod val="75000"/>
                    <a:lumOff val="25000"/>
                  </a:schemeClr>
                </a:solidFill>
                <a:latin typeface="Calibri" panose="020F0502020204030204" pitchFamily="34" charset="0"/>
                <a:ea typeface="Roboto" panose="02000000000000000000" pitchFamily="2" charset="0"/>
                <a:cs typeface="Roboto" panose="02000000000000000000" pitchFamily="2" charset="0"/>
              </a:rPr>
              <a:t>Businesses win by connecting efficient and effective activation of food </a:t>
            </a:r>
            <a:r>
              <a:rPr lang="en-US" sz="1600" dirty="0" smtClean="0">
                <a:solidFill>
                  <a:schemeClr val="tx1">
                    <a:lumMod val="75000"/>
                    <a:lumOff val="25000"/>
                  </a:schemeClr>
                </a:solidFill>
                <a:latin typeface="Calibri" panose="020F0502020204030204" pitchFamily="34" charset="0"/>
                <a:ea typeface="Roboto" panose="02000000000000000000" pitchFamily="2" charset="0"/>
                <a:cs typeface="Roboto" panose="02000000000000000000" pitchFamily="2" charset="0"/>
              </a:rPr>
              <a:t>purchases</a:t>
            </a:r>
            <a:endParaRPr lang="en-US" sz="1600" dirty="0">
              <a:solidFill>
                <a:schemeClr val="tx1">
                  <a:lumMod val="75000"/>
                  <a:lumOff val="25000"/>
                </a:schemeClr>
              </a:solidFill>
              <a:latin typeface="Calibri" panose="020F0502020204030204" pitchFamily="34" charset="0"/>
              <a:ea typeface="Roboto" panose="02000000000000000000" pitchFamily="2" charset="0"/>
              <a:cs typeface="Roboto" panose="02000000000000000000" pitchFamily="2" charset="0"/>
            </a:endParaRPr>
          </a:p>
        </p:txBody>
      </p:sp>
      <p:sp>
        <p:nvSpPr>
          <p:cNvPr id="41" name="Rectangle 40"/>
          <p:cNvSpPr/>
          <p:nvPr/>
        </p:nvSpPr>
        <p:spPr>
          <a:xfrm>
            <a:off x="5596877" y="1592331"/>
            <a:ext cx="4552951" cy="4552951"/>
          </a:xfrm>
          <a:prstGeom prst="rect">
            <a:avLst/>
          </a:prstGeom>
          <a:noFill/>
          <a:ln w="31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endParaRPr lang="en-US" sz="2000" b="1" dirty="0">
              <a:solidFill>
                <a:schemeClr val="tx1"/>
              </a:solidFill>
              <a:latin typeface="Calibri Light" panose="020F0302020204030204" pitchFamily="34" charset="0"/>
            </a:endParaRPr>
          </a:p>
          <a:p>
            <a:pPr algn="ctr"/>
            <a:endParaRPr lang="en-US" sz="15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600" b="1" dirty="0">
              <a:solidFill>
                <a:schemeClr val="tx1"/>
              </a:solidFill>
              <a:latin typeface="Calibri Light" panose="020F0302020204030204" pitchFamily="34" charset="0"/>
            </a:endParaRPr>
          </a:p>
          <a:p>
            <a:pPr algn="ctr"/>
            <a:endParaRPr lang="en-US" sz="1100" dirty="0">
              <a:solidFill>
                <a:schemeClr val="tx1"/>
              </a:solidFill>
              <a:latin typeface="Calibri Light" panose="020F0302020204030204" pitchFamily="34" charset="0"/>
            </a:endParaRPr>
          </a:p>
          <a:p>
            <a:pPr algn="ctr"/>
            <a:endParaRPr lang="en-US" sz="1600" dirty="0">
              <a:solidFill>
                <a:schemeClr val="tx1"/>
              </a:solidFill>
              <a:latin typeface="Calibri Light" panose="020F0302020204030204" pitchFamily="34" charset="0"/>
            </a:endParaRPr>
          </a:p>
          <a:p>
            <a:pPr algn="ctr"/>
            <a:endParaRPr lang="en-US" sz="1600" dirty="0">
              <a:solidFill>
                <a:schemeClr val="tx1"/>
              </a:solidFill>
              <a:latin typeface="Calibri Light" panose="020F0302020204030204" pitchFamily="34" charset="0"/>
            </a:endParaRPr>
          </a:p>
        </p:txBody>
      </p:sp>
      <p:sp>
        <p:nvSpPr>
          <p:cNvPr id="2" name="Title 1"/>
          <p:cNvSpPr>
            <a:spLocks noGrp="1"/>
          </p:cNvSpPr>
          <p:nvPr>
            <p:ph type="title"/>
          </p:nvPr>
        </p:nvSpPr>
        <p:spPr/>
        <p:txBody>
          <a:bodyPr>
            <a:noAutofit/>
          </a:bodyPr>
          <a:lstStyle/>
          <a:p>
            <a:r>
              <a:rPr lang="en-US" sz="3200" dirty="0"/>
              <a:t>Taste Is The Primary Driver Of Food </a:t>
            </a:r>
            <a:r>
              <a:rPr lang="en-US" sz="3200" dirty="0" smtClean="0"/>
              <a:t>Choice</a:t>
            </a:r>
            <a:endParaRPr lang="en-US" sz="3200" dirty="0"/>
          </a:p>
        </p:txBody>
      </p:sp>
      <p:sp>
        <p:nvSpPr>
          <p:cNvPr id="5" name="Text Placeholder 4"/>
          <p:cNvSpPr>
            <a:spLocks noGrp="1"/>
          </p:cNvSpPr>
          <p:nvPr>
            <p:ph type="body" sz="quarter" idx="13"/>
          </p:nvPr>
        </p:nvSpPr>
        <p:spPr/>
        <p:txBody>
          <a:bodyPr>
            <a:normAutofit/>
          </a:bodyPr>
          <a:lstStyle/>
          <a:p>
            <a:r>
              <a:rPr lang="en-US" dirty="0"/>
              <a:t>Our Product – FlavorPrint Services…Powering </a:t>
            </a:r>
            <a:r>
              <a:rPr lang="en-US" dirty="0" smtClean="0"/>
              <a:t>The </a:t>
            </a:r>
            <a:r>
              <a:rPr lang="en-US" dirty="0"/>
              <a:t>Network Of Food</a:t>
            </a:r>
          </a:p>
        </p:txBody>
      </p:sp>
      <p:sp>
        <p:nvSpPr>
          <p:cNvPr id="17" name="Rectangle 16"/>
          <p:cNvSpPr/>
          <p:nvPr/>
        </p:nvSpPr>
        <p:spPr>
          <a:xfrm>
            <a:off x="2459025" y="2880166"/>
            <a:ext cx="1679185" cy="16791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Delivering personalized </a:t>
            </a:r>
            <a:r>
              <a:rPr lang="en-US" sz="1400" dirty="0">
                <a:solidFill>
                  <a:schemeClr val="tx1"/>
                </a:solidFill>
                <a:latin typeface="Calibri" panose="020F0502020204030204" pitchFamily="34" charset="0"/>
                <a:ea typeface="Roboto" panose="02000000000000000000" pitchFamily="2" charset="0"/>
                <a:cs typeface="Roboto" panose="02000000000000000000" pitchFamily="2" charset="0"/>
              </a:rPr>
              <a:t>and contextualized </a:t>
            </a: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recommendations and food experiences via API </a:t>
            </a:r>
            <a:r>
              <a:rPr lang="en-US" sz="1400" dirty="0">
                <a:solidFill>
                  <a:schemeClr val="tx1"/>
                </a:solidFill>
                <a:latin typeface="Calibri" panose="020F0502020204030204" pitchFamily="34" charset="0"/>
                <a:ea typeface="Roboto" panose="02000000000000000000" pitchFamily="2" charset="0"/>
                <a:cs typeface="Roboto" panose="02000000000000000000" pitchFamily="2" charset="0"/>
              </a:rPr>
              <a:t>enabled </a:t>
            </a: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platform</a:t>
            </a:r>
            <a:endParaRPr lang="en-US" sz="1400" dirty="0">
              <a:solidFill>
                <a:schemeClr val="tx1"/>
              </a:solidFill>
              <a:latin typeface="Calibri" panose="020F0502020204030204" pitchFamily="34" charset="0"/>
              <a:ea typeface="Roboto" panose="02000000000000000000" pitchFamily="2" charset="0"/>
              <a:cs typeface="Roboto" panose="02000000000000000000" pitchFamily="2" charset="0"/>
            </a:endParaRPr>
          </a:p>
        </p:txBody>
      </p:sp>
      <p:sp>
        <p:nvSpPr>
          <p:cNvPr id="18" name="Rectangle 17"/>
          <p:cNvSpPr/>
          <p:nvPr/>
        </p:nvSpPr>
        <p:spPr>
          <a:xfrm>
            <a:off x="702269" y="2880166"/>
            <a:ext cx="1679185" cy="1679185"/>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Creating  </a:t>
            </a:r>
            <a:r>
              <a:rPr lang="en-US" sz="1400" dirty="0">
                <a:solidFill>
                  <a:schemeClr val="tx1"/>
                </a:solidFill>
                <a:latin typeface="Calibri" panose="020F0502020204030204" pitchFamily="34" charset="0"/>
                <a:ea typeface="Roboto" panose="02000000000000000000" pitchFamily="2" charset="0"/>
                <a:cs typeface="Roboto" panose="02000000000000000000" pitchFamily="2" charset="0"/>
              </a:rPr>
              <a:t>a new standard for the identification of the taste and </a:t>
            </a: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texture by </a:t>
            </a:r>
            <a:r>
              <a:rPr lang="en-US" sz="1400" dirty="0">
                <a:solidFill>
                  <a:schemeClr val="tx1"/>
                </a:solidFill>
                <a:latin typeface="Calibri" panose="020F0502020204030204" pitchFamily="34" charset="0"/>
                <a:ea typeface="Roboto" panose="02000000000000000000" pitchFamily="2" charset="0"/>
                <a:cs typeface="Roboto" panose="02000000000000000000" pitchFamily="2" charset="0"/>
              </a:rPr>
              <a:t>p</a:t>
            </a: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rinting products and people</a:t>
            </a:r>
            <a:endParaRPr lang="en-US" sz="1400" dirty="0">
              <a:solidFill>
                <a:schemeClr val="tx1"/>
              </a:solidFill>
              <a:latin typeface="Calibri" panose="020F0502020204030204" pitchFamily="34" charset="0"/>
              <a:ea typeface="Roboto" panose="02000000000000000000" pitchFamily="2" charset="0"/>
              <a:cs typeface="Roboto" panose="02000000000000000000" pitchFamily="2" charset="0"/>
            </a:endParaRPr>
          </a:p>
        </p:txBody>
      </p:sp>
      <p:sp>
        <p:nvSpPr>
          <p:cNvPr id="43" name="Rectangle 42"/>
          <p:cNvSpPr/>
          <p:nvPr/>
        </p:nvSpPr>
        <p:spPr>
          <a:xfrm>
            <a:off x="4205563" y="2884965"/>
            <a:ext cx="1677203" cy="167720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Providing data, insights and analytics to partners for better understanding of consumer interactions with food</a:t>
            </a:r>
            <a:endParaRPr lang="en-US" sz="1400" dirty="0">
              <a:solidFill>
                <a:schemeClr val="tx1"/>
              </a:solidFill>
              <a:latin typeface="Calibri" panose="020F0502020204030204" pitchFamily="34" charset="0"/>
              <a:ea typeface="Roboto" panose="02000000000000000000" pitchFamily="2" charset="0"/>
              <a:cs typeface="Roboto" panose="02000000000000000000" pitchFamily="2" charset="0"/>
            </a:endParaRPr>
          </a:p>
        </p:txBody>
      </p:sp>
      <p:sp>
        <p:nvSpPr>
          <p:cNvPr id="33" name="Rectangle 32"/>
          <p:cNvSpPr/>
          <p:nvPr/>
        </p:nvSpPr>
        <p:spPr>
          <a:xfrm>
            <a:off x="9856381" y="2882441"/>
            <a:ext cx="1677203" cy="1677203"/>
          </a:xfrm>
          <a:prstGeom prst="rect">
            <a:avLst/>
          </a:prstGeom>
          <a:solidFill>
            <a:schemeClr val="bg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91438" tIns="45719" rIns="91438" bIns="45719" rtlCol="0" anchor="ctr"/>
          <a:lstStyle/>
          <a:p>
            <a:pPr algn="ctr"/>
            <a:r>
              <a:rPr lang="en-US" sz="1400" dirty="0" smtClean="0">
                <a:solidFill>
                  <a:schemeClr val="tx1"/>
                </a:solidFill>
                <a:latin typeface="Calibri" panose="020F0502020204030204" pitchFamily="34" charset="0"/>
                <a:ea typeface="Roboto" panose="02000000000000000000" pitchFamily="2" charset="0"/>
                <a:cs typeface="Roboto" panose="02000000000000000000" pitchFamily="2" charset="0"/>
              </a:rPr>
              <a:t>FlavorPrint Services enables the Network of Food to meet the consumers needs and generate profitable growth.</a:t>
            </a:r>
            <a:endParaRPr lang="en-US" sz="1400" dirty="0">
              <a:solidFill>
                <a:schemeClr val="tx1"/>
              </a:solidFill>
              <a:latin typeface="Calibri" panose="020F0502020204030204" pitchFamily="34" charset="0"/>
              <a:ea typeface="Roboto" panose="02000000000000000000" pitchFamily="2" charset="0"/>
              <a:cs typeface="Roboto" panose="02000000000000000000" pitchFamily="2" charset="0"/>
            </a:endParaRPr>
          </a:p>
        </p:txBody>
      </p:sp>
      <p:pic>
        <p:nvPicPr>
          <p:cNvPr id="26" name="Picture 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972120" y="2754310"/>
            <a:ext cx="3801608" cy="3276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16558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p:cNvGrpSpPr/>
          <p:nvPr/>
        </p:nvGrpSpPr>
        <p:grpSpPr>
          <a:xfrm>
            <a:off x="117676" y="956462"/>
            <a:ext cx="1817493" cy="3596818"/>
            <a:chOff x="109037" y="1474862"/>
            <a:chExt cx="2736604" cy="5089982"/>
          </a:xfrm>
        </p:grpSpPr>
        <p:pic>
          <p:nvPicPr>
            <p:cNvPr id="7" name="Picture 6"/>
            <p:cNvPicPr>
              <a:picLocks noChangeAspect="1"/>
            </p:cNvPicPr>
            <p:nvPr/>
          </p:nvPicPr>
          <p:blipFill rotWithShape="1">
            <a:blip r:embed="rId2" cstate="screen">
              <a:extLst>
                <a:ext uri="{28A0092B-C50C-407E-A947-70E740481C1C}">
                  <a14:useLocalDpi xmlns:a14="http://schemas.microsoft.com/office/drawing/2010/main"/>
                </a:ext>
              </a:extLst>
            </a:blip>
            <a:srcRect b="-691"/>
            <a:stretch/>
          </p:blipFill>
          <p:spPr>
            <a:xfrm>
              <a:off x="109037" y="1474862"/>
              <a:ext cx="2736604" cy="5089982"/>
            </a:xfrm>
            <a:prstGeom prst="rect">
              <a:avLst/>
            </a:prstGeom>
          </p:spPr>
        </p:pic>
        <p:sp>
          <p:nvSpPr>
            <p:cNvPr id="8" name="Rectangle 7"/>
            <p:cNvSpPr/>
            <p:nvPr/>
          </p:nvSpPr>
          <p:spPr>
            <a:xfrm>
              <a:off x="117311" y="6079565"/>
              <a:ext cx="122411" cy="2244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p:cNvSpPr/>
            <p:nvPr/>
          </p:nvSpPr>
          <p:spPr>
            <a:xfrm>
              <a:off x="113480" y="1581811"/>
              <a:ext cx="122411" cy="224413"/>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grpSp>
      <p:sp>
        <p:nvSpPr>
          <p:cNvPr id="2" name="Title 1"/>
          <p:cNvSpPr>
            <a:spLocks noGrp="1"/>
          </p:cNvSpPr>
          <p:nvPr>
            <p:ph type="title"/>
          </p:nvPr>
        </p:nvSpPr>
        <p:spPr/>
        <p:txBody>
          <a:bodyPr>
            <a:normAutofit/>
          </a:bodyPr>
          <a:lstStyle/>
          <a:p>
            <a:r>
              <a:rPr lang="en-US" sz="2800" dirty="0" smtClean="0"/>
              <a:t>FlavorPrint Services - Personal Food Advisor Service Platform</a:t>
            </a:r>
            <a:endParaRPr lang="en-US" sz="2800" dirty="0"/>
          </a:p>
        </p:txBody>
      </p:sp>
      <p:sp>
        <p:nvSpPr>
          <p:cNvPr id="4" name="Slide Number Placeholder 3"/>
          <p:cNvSpPr>
            <a:spLocks noGrp="1"/>
          </p:cNvSpPr>
          <p:nvPr>
            <p:ph type="sldNum" sz="quarter" idx="4"/>
          </p:nvPr>
        </p:nvSpPr>
        <p:spPr/>
        <p:txBody>
          <a:bodyPr/>
          <a:lstStyle/>
          <a:p>
            <a:fld id="{D57F1E4F-1CFF-5643-939E-217C01CDF565}" type="slidenum">
              <a:rPr lang="en-US" smtClean="0"/>
              <a:pPr/>
              <a:t>7</a:t>
            </a:fld>
            <a:endParaRPr lang="en-US" dirty="0"/>
          </a:p>
        </p:txBody>
      </p:sp>
      <p:sp>
        <p:nvSpPr>
          <p:cNvPr id="27" name="Content Placeholder 2"/>
          <p:cNvSpPr txBox="1">
            <a:spLocks/>
          </p:cNvSpPr>
          <p:nvPr/>
        </p:nvSpPr>
        <p:spPr>
          <a:xfrm>
            <a:off x="1805581" y="783463"/>
            <a:ext cx="9848631" cy="3463461"/>
          </a:xfrm>
          <a:prstGeom prst="rect">
            <a:avLst/>
          </a:prstGeom>
        </p:spPr>
        <p:txBody>
          <a:bodyPr>
            <a:noAutofit/>
          </a:bodyPr>
          <a:lstStyle>
            <a:lvl1pPr marL="22860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8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1pPr>
            <a:lvl2pPr marL="45720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6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2pPr>
            <a:lvl3pPr marL="73152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4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3pPr>
            <a:lvl4pPr marL="100584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2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4pPr>
            <a:lvl5pPr marL="1280160" indent="-182880" algn="l" defTabSz="914400" rtl="0" eaLnBrk="1" latinLnBrk="0" hangingPunct="1">
              <a:lnSpc>
                <a:spcPct val="100000"/>
              </a:lnSpc>
              <a:spcBef>
                <a:spcPts val="0"/>
              </a:spcBef>
              <a:spcAft>
                <a:spcPts val="0"/>
              </a:spcAft>
              <a:buClr>
                <a:schemeClr val="tx1">
                  <a:lumMod val="65000"/>
                  <a:lumOff val="35000"/>
                </a:schemeClr>
              </a:buClr>
              <a:buSzPct val="96000"/>
              <a:buFont typeface="Wingdings" panose="05000000000000000000" pitchFamily="2" charset="2"/>
              <a:buChar char="§"/>
              <a:defRPr sz="1200" kern="1200">
                <a:solidFill>
                  <a:schemeClr val="accent6">
                    <a:lumMod val="75000"/>
                  </a:schemeClr>
                </a:solidFill>
                <a:latin typeface="Roboto" panose="02000000000000000000" pitchFamily="2" charset="0"/>
                <a:ea typeface="Roboto" panose="02000000000000000000" pitchFamily="2" charset="0"/>
                <a:cs typeface="Roboto" panose="02000000000000000000" pitchFamily="2" charset="0"/>
              </a:defRPr>
            </a:lvl5pPr>
            <a:lvl6pPr marL="16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accent1"/>
              </a:buClr>
              <a:buSzPct val="80000"/>
              <a:buFont typeface="Corbel" pitchFamily="34" charset="0"/>
              <a:buChar char="•"/>
              <a:defRPr sz="1600" kern="1200">
                <a:solidFill>
                  <a:schemeClr val="accent1"/>
                </a:solidFill>
                <a:latin typeface="+mn-lt"/>
                <a:ea typeface="+mn-ea"/>
                <a:cs typeface="+mn-cs"/>
              </a:defRPr>
            </a:lvl9pPr>
          </a:lstStyle>
          <a:p>
            <a:pPr marL="0" indent="0">
              <a:buFont typeface="Wingdings" panose="05000000000000000000" pitchFamily="2" charset="2"/>
              <a:buNone/>
              <a:defRPr/>
            </a:pPr>
            <a:endParaRPr lang="en-US" sz="1400" dirty="0" smtClean="0">
              <a:solidFill>
                <a:schemeClr val="tx1"/>
              </a:solidFill>
              <a:latin typeface="Calibri Light"/>
              <a:cs typeface="Calibri Light"/>
            </a:endParaRPr>
          </a:p>
          <a:p>
            <a:pPr marL="514350" lvl="1" indent="-285750">
              <a:defRPr/>
            </a:pPr>
            <a:r>
              <a:rPr lang="en-US" sz="1400" dirty="0">
                <a:solidFill>
                  <a:srgbClr val="000000"/>
                </a:solidFill>
                <a:latin typeface="Calibri Light" panose="020F0302020204030204" pitchFamily="34" charset="0"/>
                <a:cs typeface="Roboto"/>
              </a:rPr>
              <a:t>By mapping 16,000 Aroma Chemicals to 33 Flavors and 17 Textures along with dietary and nutrition attributes </a:t>
            </a:r>
            <a:r>
              <a:rPr lang="en-US" sz="1400" dirty="0">
                <a:solidFill>
                  <a:schemeClr val="tx1"/>
                </a:solidFill>
                <a:latin typeface="Calibri Light"/>
                <a:cs typeface="Calibri Light"/>
              </a:rPr>
              <a:t>we create a unique flavor and texture “FlavorPrint” </a:t>
            </a:r>
            <a:r>
              <a:rPr lang="en-US" sz="1400" dirty="0" smtClean="0">
                <a:solidFill>
                  <a:schemeClr val="tx1"/>
                </a:solidFill>
                <a:latin typeface="Calibri Light"/>
                <a:cs typeface="Calibri Light"/>
              </a:rPr>
              <a:t>fingerprint for </a:t>
            </a:r>
            <a:r>
              <a:rPr lang="en-US" sz="1400" dirty="0">
                <a:solidFill>
                  <a:schemeClr val="tx1"/>
                </a:solidFill>
                <a:latin typeface="Calibri Light"/>
                <a:cs typeface="Calibri Light"/>
              </a:rPr>
              <a:t>any food and beverage item</a:t>
            </a:r>
            <a:r>
              <a:rPr lang="en-US" sz="1400" dirty="0" smtClean="0">
                <a:solidFill>
                  <a:schemeClr val="tx1"/>
                </a:solidFill>
                <a:latin typeface="Calibri Light"/>
                <a:cs typeface="Calibri Light"/>
              </a:rPr>
              <a:t>.</a:t>
            </a:r>
          </a:p>
          <a:p>
            <a:pPr marL="514350" lvl="1" indent="-285750">
              <a:defRPr/>
            </a:pPr>
            <a:endParaRPr lang="en-US" sz="1400" dirty="0">
              <a:solidFill>
                <a:schemeClr val="tx1"/>
              </a:solidFill>
              <a:latin typeface="Calibri Light"/>
              <a:cs typeface="Calibri Light"/>
            </a:endParaRPr>
          </a:p>
          <a:p>
            <a:pPr marL="514350" lvl="1" indent="-285750">
              <a:defRPr/>
            </a:pPr>
            <a:r>
              <a:rPr lang="en-US" sz="1400" dirty="0" smtClean="0">
                <a:solidFill>
                  <a:srgbClr val="000000"/>
                </a:solidFill>
                <a:latin typeface="Calibri Light" panose="020F0302020204030204" pitchFamily="34" charset="0"/>
                <a:cs typeface="Roboto"/>
              </a:rPr>
              <a:t>From the automated analysis of a  diverse set customer interaction data we develop and assign a </a:t>
            </a:r>
            <a:r>
              <a:rPr lang="en-US" sz="1400" dirty="0">
                <a:solidFill>
                  <a:srgbClr val="000000"/>
                </a:solidFill>
                <a:latin typeface="Calibri Light" panose="020F0302020204030204" pitchFamily="34" charset="0"/>
                <a:cs typeface="Roboto"/>
              </a:rPr>
              <a:t>unique </a:t>
            </a:r>
            <a:r>
              <a:rPr lang="en-US" sz="1400" dirty="0" smtClean="0">
                <a:solidFill>
                  <a:srgbClr val="000000"/>
                </a:solidFill>
                <a:latin typeface="Calibri Light" panose="020F0302020204030204" pitchFamily="34" charset="0"/>
                <a:cs typeface="Roboto"/>
              </a:rPr>
              <a:t>and personal “</a:t>
            </a:r>
            <a:r>
              <a:rPr lang="en-US" sz="1400" dirty="0">
                <a:solidFill>
                  <a:srgbClr val="000000"/>
                </a:solidFill>
                <a:latin typeface="Calibri Light" panose="020F0302020204030204" pitchFamily="34" charset="0"/>
                <a:cs typeface="Roboto"/>
              </a:rPr>
              <a:t>FlavorPrint” </a:t>
            </a:r>
            <a:r>
              <a:rPr lang="en-US" sz="1400" dirty="0" smtClean="0">
                <a:solidFill>
                  <a:srgbClr val="000000"/>
                </a:solidFill>
                <a:latin typeface="Calibri Light" panose="020F0302020204030204" pitchFamily="34" charset="0"/>
                <a:cs typeface="Roboto"/>
              </a:rPr>
              <a:t>fingerprint for the every individual. </a:t>
            </a:r>
          </a:p>
          <a:p>
            <a:pPr marL="228600" lvl="1" indent="0">
              <a:buNone/>
              <a:defRPr/>
            </a:pPr>
            <a:endParaRPr lang="en-US" sz="1400" dirty="0" smtClean="0">
              <a:solidFill>
                <a:schemeClr val="tx1"/>
              </a:solidFill>
              <a:latin typeface="Calibri Light"/>
              <a:cs typeface="Calibri Light"/>
            </a:endParaRPr>
          </a:p>
          <a:p>
            <a:pPr marL="514350" lvl="1" indent="-285750">
              <a:defRPr/>
            </a:pPr>
            <a:r>
              <a:rPr lang="en-US" sz="1400" dirty="0" smtClean="0">
                <a:solidFill>
                  <a:srgbClr val="000000"/>
                </a:solidFill>
                <a:latin typeface="Calibri Light" panose="020F0302020204030204" pitchFamily="34" charset="0"/>
                <a:cs typeface="Roboto"/>
              </a:rPr>
              <a:t>The consumer uses FlavorPrint to understand his personal </a:t>
            </a:r>
            <a:r>
              <a:rPr lang="en-US" sz="1400" dirty="0">
                <a:solidFill>
                  <a:srgbClr val="000000"/>
                </a:solidFill>
                <a:latin typeface="Calibri Light" panose="020F0302020204030204" pitchFamily="34" charset="0"/>
                <a:cs typeface="Roboto"/>
              </a:rPr>
              <a:t>compatibility </a:t>
            </a:r>
            <a:r>
              <a:rPr lang="en-US" sz="1400" dirty="0" smtClean="0">
                <a:solidFill>
                  <a:srgbClr val="000000"/>
                </a:solidFill>
                <a:latin typeface="Calibri Light" panose="020F0302020204030204" pitchFamily="34" charset="0"/>
                <a:cs typeface="Roboto"/>
              </a:rPr>
              <a:t>to food and beverage items and gets contextualized recommendations for products, recipes, menu items, coupons, shopping list items and more.</a:t>
            </a:r>
          </a:p>
          <a:p>
            <a:pPr marL="228600" lvl="1" indent="0">
              <a:buNone/>
              <a:defRPr/>
            </a:pPr>
            <a:endParaRPr lang="en-US" sz="1400" dirty="0" smtClean="0">
              <a:solidFill>
                <a:schemeClr val="tx1"/>
              </a:solidFill>
              <a:latin typeface="Calibri Light"/>
              <a:cs typeface="Calibri Light"/>
            </a:endParaRPr>
          </a:p>
          <a:p>
            <a:pPr marL="514350" lvl="1" indent="-285750">
              <a:defRPr/>
            </a:pPr>
            <a:r>
              <a:rPr lang="en-US" sz="1400" dirty="0" smtClean="0">
                <a:solidFill>
                  <a:schemeClr val="tx1"/>
                </a:solidFill>
                <a:latin typeface="Calibri Light"/>
                <a:cs typeface="Calibri Light"/>
              </a:rPr>
              <a:t>By implementing FlavorPrint into </a:t>
            </a:r>
            <a:r>
              <a:rPr lang="en-US" sz="1400" dirty="0">
                <a:solidFill>
                  <a:schemeClr val="tx1"/>
                </a:solidFill>
                <a:latin typeface="Calibri Light"/>
                <a:cs typeface="Calibri Light"/>
              </a:rPr>
              <a:t>any digital experience </a:t>
            </a:r>
            <a:r>
              <a:rPr lang="en-US" sz="1400" dirty="0" smtClean="0">
                <a:solidFill>
                  <a:schemeClr val="tx1"/>
                </a:solidFill>
                <a:latin typeface="Calibri Light"/>
                <a:cs typeface="Calibri Light"/>
              </a:rPr>
              <a:t>via FlavorPrint API plug-in, the user’s profile becomes portable along with personal and contextual recommendations, with channel partners throughout  The Network Of Food.</a:t>
            </a:r>
            <a:br>
              <a:rPr lang="en-US" sz="1400" dirty="0" smtClean="0">
                <a:solidFill>
                  <a:schemeClr val="tx1"/>
                </a:solidFill>
                <a:latin typeface="Calibri Light"/>
                <a:cs typeface="Calibri Light"/>
              </a:rPr>
            </a:br>
            <a:endParaRPr lang="en-US" sz="1400" dirty="0" smtClean="0">
              <a:solidFill>
                <a:schemeClr val="tx1"/>
              </a:solidFill>
              <a:latin typeface="Calibri Light"/>
              <a:cs typeface="Calibri Light"/>
            </a:endParaRPr>
          </a:p>
          <a:p>
            <a:pPr marL="514350" lvl="1" indent="-285750">
              <a:defRPr/>
            </a:pPr>
            <a:r>
              <a:rPr lang="en-US" sz="1400" dirty="0" smtClean="0">
                <a:solidFill>
                  <a:srgbClr val="000000"/>
                </a:solidFill>
                <a:latin typeface="Calibri Light" panose="020F0302020204030204" pitchFamily="34" charset="0"/>
                <a:cs typeface="Roboto"/>
              </a:rPr>
              <a:t>We </a:t>
            </a:r>
            <a:r>
              <a:rPr lang="en-US" sz="1400" dirty="0">
                <a:solidFill>
                  <a:srgbClr val="000000"/>
                </a:solidFill>
                <a:latin typeface="Calibri Light" panose="020F0302020204030204" pitchFamily="34" charset="0"/>
                <a:cs typeface="Roboto"/>
              </a:rPr>
              <a:t>are collecting massive amounts of evolving food and flavor data and provide our partners with insights into behaviors, trends, and opportunities to address unmet customer needs.</a:t>
            </a:r>
          </a:p>
          <a:p>
            <a:pPr marL="228600" lvl="1" indent="0">
              <a:buNone/>
              <a:defRPr/>
            </a:pPr>
            <a:endParaRPr lang="en-US" sz="1400" dirty="0">
              <a:solidFill>
                <a:srgbClr val="000000"/>
              </a:solidFill>
              <a:latin typeface="Calibri Light" panose="020F0302020204030204" pitchFamily="34" charset="0"/>
              <a:cs typeface="Roboto"/>
            </a:endParaRPr>
          </a:p>
          <a:p>
            <a:pPr marL="514350" lvl="1" indent="-285750">
              <a:defRPr/>
            </a:pPr>
            <a:r>
              <a:rPr lang="en-US" sz="1400" dirty="0">
                <a:solidFill>
                  <a:schemeClr val="tx1"/>
                </a:solidFill>
                <a:latin typeface="Calibri Light"/>
                <a:cs typeface="Calibri Light"/>
              </a:rPr>
              <a:t>The result for Network  of Food is profitable growth through efficient activation of the connected </a:t>
            </a:r>
            <a:r>
              <a:rPr lang="en-US" sz="1400" dirty="0" smtClean="0">
                <a:solidFill>
                  <a:schemeClr val="tx1"/>
                </a:solidFill>
                <a:latin typeface="Calibri Light"/>
                <a:cs typeface="Calibri Light"/>
              </a:rPr>
              <a:t>consumer.</a:t>
            </a:r>
            <a:endParaRPr lang="en-US" sz="1400" dirty="0">
              <a:solidFill>
                <a:srgbClr val="000000"/>
              </a:solidFill>
              <a:latin typeface="Calibri Light" panose="020F0302020204030204" pitchFamily="34" charset="0"/>
              <a:cs typeface="Roboto"/>
            </a:endParaRPr>
          </a:p>
          <a:p>
            <a:pPr marL="514350" lvl="1" indent="-285750">
              <a:defRPr/>
            </a:pPr>
            <a:endParaRPr lang="en-US" sz="1400" dirty="0" smtClean="0">
              <a:solidFill>
                <a:schemeClr val="tx1"/>
              </a:solidFill>
              <a:latin typeface="Calibri Light"/>
              <a:cs typeface="Calibri Light"/>
            </a:endParaRPr>
          </a:p>
          <a:p>
            <a:pPr marL="0" indent="0">
              <a:buFont typeface="Wingdings" panose="05000000000000000000" pitchFamily="2" charset="2"/>
              <a:buNone/>
              <a:defRPr/>
            </a:pPr>
            <a:endParaRPr lang="en-US" sz="1400" dirty="0" smtClean="0">
              <a:latin typeface="Calibri Light"/>
              <a:cs typeface="Calibri Light"/>
            </a:endParaRPr>
          </a:p>
          <a:p>
            <a:pPr marL="45720" indent="0">
              <a:buNone/>
              <a:defRPr/>
            </a:pPr>
            <a:endParaRPr lang="en-US" sz="1400" dirty="0" smtClean="0">
              <a:latin typeface="Calibri Light"/>
              <a:cs typeface="Calibri Light"/>
            </a:endParaRPr>
          </a:p>
          <a:p>
            <a:pPr marL="45720" indent="0">
              <a:buNone/>
              <a:defRPr/>
            </a:pPr>
            <a:endParaRPr lang="en-US" sz="1400" dirty="0">
              <a:latin typeface="Calibri Light"/>
              <a:cs typeface="Calibri Light"/>
            </a:endParaRPr>
          </a:p>
        </p:txBody>
      </p:sp>
      <p:grpSp>
        <p:nvGrpSpPr>
          <p:cNvPr id="10" name="Group 9"/>
          <p:cNvGrpSpPr/>
          <p:nvPr/>
        </p:nvGrpSpPr>
        <p:grpSpPr>
          <a:xfrm>
            <a:off x="2402304" y="4225728"/>
            <a:ext cx="9047420" cy="2257508"/>
            <a:chOff x="703797" y="3106999"/>
            <a:chExt cx="11018887" cy="3938559"/>
          </a:xfrm>
        </p:grpSpPr>
        <p:pic>
          <p:nvPicPr>
            <p:cNvPr id="11" name="Picture 10" descr="Screen Shot 2015-04-24 at 9.53.08 AM.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690057" y="5140959"/>
              <a:ext cx="1012486" cy="279639"/>
            </a:xfrm>
            <a:prstGeom prst="rect">
              <a:avLst/>
            </a:prstGeom>
          </p:spPr>
        </p:pic>
        <p:pic>
          <p:nvPicPr>
            <p:cNvPr id="12" name="Picture 11" descr="images.jpe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454929" y="4283037"/>
              <a:ext cx="440671" cy="440671"/>
            </a:xfrm>
            <a:prstGeom prst="rect">
              <a:avLst/>
            </a:prstGeom>
          </p:spPr>
        </p:pic>
        <p:pic>
          <p:nvPicPr>
            <p:cNvPr id="13" name="Picture 12" descr="ACC533_HOLD_ALL_MINI_SHOPPING_CAR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53567" y="4446360"/>
              <a:ext cx="603553" cy="523728"/>
            </a:xfrm>
            <a:prstGeom prst="rect">
              <a:avLst/>
            </a:prstGeom>
          </p:spPr>
        </p:pic>
        <p:pic>
          <p:nvPicPr>
            <p:cNvPr id="14" name="Picture 13" descr="Screen Shot 2015-05-08 at 11.18.58 AM.pn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rot="21387586">
              <a:off x="2727885" y="4950389"/>
              <a:ext cx="500554" cy="561468"/>
            </a:xfrm>
            <a:prstGeom prst="rect">
              <a:avLst/>
            </a:prstGeom>
          </p:spPr>
        </p:pic>
        <p:cxnSp>
          <p:nvCxnSpPr>
            <p:cNvPr id="15" name="Curved Connector 14"/>
            <p:cNvCxnSpPr/>
            <p:nvPr/>
          </p:nvCxnSpPr>
          <p:spPr>
            <a:xfrm flipV="1">
              <a:off x="3352800" y="4795520"/>
              <a:ext cx="1016000" cy="345440"/>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17157" y="5756848"/>
              <a:ext cx="2233689" cy="738664"/>
            </a:xfrm>
            <a:prstGeom prst="rect">
              <a:avLst/>
            </a:prstGeom>
            <a:noFill/>
          </p:spPr>
          <p:txBody>
            <a:bodyPr wrap="square" rtlCol="0">
              <a:spAutoFit/>
            </a:bodyPr>
            <a:lstStyle/>
            <a:p>
              <a:r>
                <a:rPr lang="en-US" sz="1400" dirty="0" smtClean="0"/>
                <a:t>Link experience data and/or take our easy quiz about your taste preferences…</a:t>
              </a:r>
              <a:endParaRPr lang="en-US" sz="1400" dirty="0"/>
            </a:p>
          </p:txBody>
        </p:sp>
        <p:sp>
          <p:nvSpPr>
            <p:cNvPr id="17" name="TextBox 16"/>
            <p:cNvSpPr txBox="1"/>
            <p:nvPr/>
          </p:nvSpPr>
          <p:spPr>
            <a:xfrm>
              <a:off x="6756279" y="5756849"/>
              <a:ext cx="2324470" cy="1288709"/>
            </a:xfrm>
            <a:prstGeom prst="rect">
              <a:avLst/>
            </a:prstGeom>
            <a:noFill/>
          </p:spPr>
          <p:txBody>
            <a:bodyPr wrap="square" rtlCol="0">
              <a:spAutoFit/>
            </a:bodyPr>
            <a:lstStyle/>
            <a:p>
              <a:r>
                <a:rPr lang="en-US" sz="1400" dirty="0"/>
                <a:t>A</a:t>
              </a:r>
              <a:r>
                <a:rPr lang="en-US" sz="1400" dirty="0" smtClean="0"/>
                <a:t>nd helps you discover the products and recipes you’ll love…</a:t>
              </a:r>
              <a:endParaRPr lang="en-US" sz="1400" dirty="0"/>
            </a:p>
          </p:txBody>
        </p:sp>
        <p:sp>
          <p:nvSpPr>
            <p:cNvPr id="18" name="TextBox 17"/>
            <p:cNvSpPr txBox="1"/>
            <p:nvPr/>
          </p:nvSpPr>
          <p:spPr>
            <a:xfrm>
              <a:off x="9583542" y="5756848"/>
              <a:ext cx="1850865" cy="523220"/>
            </a:xfrm>
            <a:prstGeom prst="rect">
              <a:avLst/>
            </a:prstGeom>
            <a:noFill/>
          </p:spPr>
          <p:txBody>
            <a:bodyPr wrap="square" rtlCol="0">
              <a:spAutoFit/>
            </a:bodyPr>
            <a:lstStyle/>
            <a:p>
              <a:r>
                <a:rPr lang="en-US" sz="1400" dirty="0" smtClean="0"/>
                <a:t>Throughout the Network Of Food</a:t>
              </a:r>
              <a:endParaRPr lang="en-US" sz="1400" dirty="0"/>
            </a:p>
          </p:txBody>
        </p:sp>
        <p:sp>
          <p:nvSpPr>
            <p:cNvPr id="19" name="TextBox 18"/>
            <p:cNvSpPr txBox="1"/>
            <p:nvPr/>
          </p:nvSpPr>
          <p:spPr>
            <a:xfrm>
              <a:off x="703797" y="5715866"/>
              <a:ext cx="503703" cy="338554"/>
            </a:xfrm>
            <a:prstGeom prst="rect">
              <a:avLst/>
            </a:prstGeom>
            <a:noFill/>
          </p:spPr>
          <p:txBody>
            <a:bodyPr wrap="square" rtlCol="0">
              <a:spAutoFit/>
            </a:bodyPr>
            <a:lstStyle/>
            <a:p>
              <a:r>
                <a:rPr lang="en-US" sz="1600" b="1" dirty="0" smtClean="0"/>
                <a:t>1</a:t>
              </a:r>
              <a:r>
                <a:rPr lang="en-US" sz="1500" b="1" dirty="0" smtClean="0"/>
                <a:t>.</a:t>
              </a:r>
              <a:endParaRPr lang="en-US" sz="1500" b="1" dirty="0"/>
            </a:p>
          </p:txBody>
        </p:sp>
        <p:sp>
          <p:nvSpPr>
            <p:cNvPr id="20" name="TextBox 19"/>
            <p:cNvSpPr txBox="1"/>
            <p:nvPr/>
          </p:nvSpPr>
          <p:spPr>
            <a:xfrm>
              <a:off x="4112769" y="5715866"/>
              <a:ext cx="436880" cy="338554"/>
            </a:xfrm>
            <a:prstGeom prst="rect">
              <a:avLst/>
            </a:prstGeom>
            <a:noFill/>
          </p:spPr>
          <p:txBody>
            <a:bodyPr wrap="square" rtlCol="0">
              <a:spAutoFit/>
            </a:bodyPr>
            <a:lstStyle/>
            <a:p>
              <a:r>
                <a:rPr lang="en-US" sz="1600" b="1" dirty="0" smtClean="0"/>
                <a:t>2</a:t>
              </a:r>
              <a:r>
                <a:rPr lang="en-US" sz="1500" b="1" dirty="0" smtClean="0"/>
                <a:t>.</a:t>
              </a:r>
              <a:endParaRPr lang="en-US" sz="1500" b="1" dirty="0"/>
            </a:p>
          </p:txBody>
        </p:sp>
        <p:sp>
          <p:nvSpPr>
            <p:cNvPr id="21" name="TextBox 20"/>
            <p:cNvSpPr txBox="1"/>
            <p:nvPr/>
          </p:nvSpPr>
          <p:spPr>
            <a:xfrm>
              <a:off x="6529115" y="5723561"/>
              <a:ext cx="436880" cy="323165"/>
            </a:xfrm>
            <a:prstGeom prst="rect">
              <a:avLst/>
            </a:prstGeom>
            <a:noFill/>
          </p:spPr>
          <p:txBody>
            <a:bodyPr wrap="square" rtlCol="0">
              <a:spAutoFit/>
            </a:bodyPr>
            <a:lstStyle/>
            <a:p>
              <a:r>
                <a:rPr lang="en-US" sz="1500" b="1" dirty="0" smtClean="0"/>
                <a:t>3.</a:t>
              </a:r>
              <a:endParaRPr lang="en-US" sz="1500" b="1" dirty="0"/>
            </a:p>
          </p:txBody>
        </p:sp>
        <p:sp>
          <p:nvSpPr>
            <p:cNvPr id="22" name="TextBox 21"/>
            <p:cNvSpPr txBox="1"/>
            <p:nvPr/>
          </p:nvSpPr>
          <p:spPr>
            <a:xfrm>
              <a:off x="4313798" y="5756848"/>
              <a:ext cx="1798320" cy="523220"/>
            </a:xfrm>
            <a:prstGeom prst="rect">
              <a:avLst/>
            </a:prstGeom>
            <a:noFill/>
          </p:spPr>
          <p:txBody>
            <a:bodyPr wrap="square" rtlCol="0">
              <a:spAutoFit/>
            </a:bodyPr>
            <a:lstStyle/>
            <a:p>
              <a:r>
                <a:rPr lang="en-US" sz="1400" dirty="0"/>
                <a:t>T</a:t>
              </a:r>
              <a:r>
                <a:rPr lang="en-US" sz="1400" dirty="0" smtClean="0"/>
                <a:t>hat makes up your personal FlavorPrint…</a:t>
              </a:r>
              <a:endParaRPr lang="en-US" sz="1400" dirty="0"/>
            </a:p>
          </p:txBody>
        </p:sp>
        <p:pic>
          <p:nvPicPr>
            <p:cNvPr id="23" name="Picture 22" descr="FP_Education_4Steps.png"/>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6447588" y="3880321"/>
              <a:ext cx="1553670" cy="1824692"/>
            </a:xfrm>
            <a:prstGeom prst="rect">
              <a:avLst/>
            </a:prstGeom>
          </p:spPr>
        </p:pic>
        <p:pic>
          <p:nvPicPr>
            <p:cNvPr id="24" name="Picture 23" descr="FP_Education_4Steps.png"/>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711200" y="4358640"/>
              <a:ext cx="825253" cy="1114400"/>
            </a:xfrm>
            <a:prstGeom prst="rect">
              <a:avLst/>
            </a:prstGeom>
          </p:spPr>
        </p:pic>
        <p:sp>
          <p:nvSpPr>
            <p:cNvPr id="25" name="TextBox 24"/>
            <p:cNvSpPr txBox="1"/>
            <p:nvPr/>
          </p:nvSpPr>
          <p:spPr>
            <a:xfrm>
              <a:off x="9337070" y="5715866"/>
              <a:ext cx="436880" cy="338554"/>
            </a:xfrm>
            <a:prstGeom prst="rect">
              <a:avLst/>
            </a:prstGeom>
            <a:noFill/>
          </p:spPr>
          <p:txBody>
            <a:bodyPr wrap="square" rtlCol="0">
              <a:spAutoFit/>
            </a:bodyPr>
            <a:lstStyle/>
            <a:p>
              <a:r>
                <a:rPr lang="en-US" sz="1600" b="1" dirty="0"/>
                <a:t>4</a:t>
              </a:r>
              <a:r>
                <a:rPr lang="en-US" sz="1500" b="1" dirty="0" smtClean="0"/>
                <a:t>.</a:t>
              </a:r>
              <a:endParaRPr lang="en-US" sz="1500" b="1" dirty="0"/>
            </a:p>
          </p:txBody>
        </p:sp>
        <p:pic>
          <p:nvPicPr>
            <p:cNvPr id="26" name="Picture 25" descr="mark.png"/>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53316" y="3901097"/>
              <a:ext cx="1541050" cy="1519547"/>
            </a:xfrm>
            <a:prstGeom prst="rect">
              <a:avLst/>
            </a:prstGeom>
          </p:spPr>
        </p:pic>
        <p:cxnSp>
          <p:nvCxnSpPr>
            <p:cNvPr id="28" name="Curved Connector 27"/>
            <p:cNvCxnSpPr/>
            <p:nvPr/>
          </p:nvCxnSpPr>
          <p:spPr>
            <a:xfrm>
              <a:off x="5425440" y="4480560"/>
              <a:ext cx="982380" cy="271696"/>
            </a:xfrm>
            <a:prstGeom prst="curvedConnector3">
              <a:avLst>
                <a:gd name="adj1" fmla="val 50000"/>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29" name="Curved Connector 28"/>
            <p:cNvCxnSpPr/>
            <p:nvPr/>
          </p:nvCxnSpPr>
          <p:spPr>
            <a:xfrm>
              <a:off x="8005690" y="4895751"/>
              <a:ext cx="1229750" cy="356969"/>
            </a:xfrm>
            <a:prstGeom prst="curvedConnector3">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pic>
          <p:nvPicPr>
            <p:cNvPr id="30" name="Picture 2"/>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rot="16426962">
              <a:off x="10003798" y="3170373"/>
              <a:ext cx="1125196" cy="998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1" name="Picture 30" descr="AmazonFresh_HealthySides_2.jpg"/>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235440" y="4060543"/>
              <a:ext cx="2487244" cy="1571943"/>
            </a:xfrm>
            <a:prstGeom prst="rect">
              <a:avLst/>
            </a:prstGeom>
          </p:spPr>
        </p:pic>
      </p:grpSp>
    </p:spTree>
    <p:extLst>
      <p:ext uri="{BB962C8B-B14F-4D97-AF65-F5344CB8AC3E}">
        <p14:creationId xmlns:p14="http://schemas.microsoft.com/office/powerpoint/2010/main" val="10401529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374674" y="383238"/>
            <a:ext cx="11613860" cy="570697"/>
          </a:xfrm>
        </p:spPr>
        <p:txBody>
          <a:bodyPr>
            <a:noAutofit/>
          </a:bodyPr>
          <a:lstStyle/>
          <a:p>
            <a:r>
              <a:rPr lang="en-US" sz="3500" dirty="0"/>
              <a:t>FlavorPrint for Products</a:t>
            </a:r>
          </a:p>
        </p:txBody>
      </p:sp>
      <p:pic>
        <p:nvPicPr>
          <p:cNvPr id="3" name="Picture 2" descr="Amazon product reco_FrozenFood.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852983" y="1932362"/>
            <a:ext cx="2930384" cy="3503241"/>
          </a:xfrm>
          <a:prstGeom prst="rect">
            <a:avLst/>
          </a:prstGeom>
        </p:spPr>
      </p:pic>
      <p:pic>
        <p:nvPicPr>
          <p:cNvPr id="2" name="Picture 1" descr="amaz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1921" y="1622574"/>
            <a:ext cx="8234712" cy="4122816"/>
          </a:xfrm>
          <a:prstGeom prst="rect">
            <a:avLst/>
          </a:prstGeom>
        </p:spPr>
      </p:pic>
    </p:spTree>
    <p:extLst>
      <p:ext uri="{BB962C8B-B14F-4D97-AF65-F5344CB8AC3E}">
        <p14:creationId xmlns:p14="http://schemas.microsoft.com/office/powerpoint/2010/main" val="3949191312"/>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263698" y="296935"/>
            <a:ext cx="11613860" cy="570697"/>
          </a:xfrm>
        </p:spPr>
        <p:txBody>
          <a:bodyPr>
            <a:noAutofit/>
          </a:bodyPr>
          <a:lstStyle/>
          <a:p>
            <a:r>
              <a:rPr lang="en-US" sz="3500" dirty="0"/>
              <a:t>FlavorPrint for Local Shops &amp; Restaurants </a:t>
            </a:r>
          </a:p>
        </p:txBody>
      </p:sp>
      <p:sp>
        <p:nvSpPr>
          <p:cNvPr id="7" name="TextBox 6"/>
          <p:cNvSpPr txBox="1"/>
          <p:nvPr/>
        </p:nvSpPr>
        <p:spPr>
          <a:xfrm>
            <a:off x="427516" y="1580734"/>
            <a:ext cx="2725189" cy="923330"/>
          </a:xfrm>
          <a:prstGeom prst="rect">
            <a:avLst/>
          </a:prstGeom>
          <a:noFill/>
        </p:spPr>
        <p:txBody>
          <a:bodyPr wrap="square" rtlCol="0">
            <a:spAutoFit/>
          </a:bodyPr>
          <a:lstStyle/>
          <a:p>
            <a:r>
              <a:rPr lang="en-US" dirty="0" smtClean="0"/>
              <a:t>Vivanda can FlavorPrint </a:t>
            </a:r>
            <a:r>
              <a:rPr lang="en-US" dirty="0"/>
              <a:t>l</a:t>
            </a:r>
            <a:r>
              <a:rPr lang="en-US" dirty="0" smtClean="0"/>
              <a:t>ocal </a:t>
            </a:r>
            <a:r>
              <a:rPr lang="en-US" dirty="0"/>
              <a:t>r</a:t>
            </a:r>
            <a:r>
              <a:rPr lang="en-US" dirty="0" smtClean="0"/>
              <a:t>estaurant menus as required</a:t>
            </a:r>
            <a:endParaRPr lang="en-US" dirty="0"/>
          </a:p>
        </p:txBody>
      </p:sp>
      <p:pic>
        <p:nvPicPr>
          <p:cNvPr id="9" name="Picture 8"/>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341626" y="1060293"/>
            <a:ext cx="5556782" cy="5478296"/>
          </a:xfrm>
          <a:prstGeom prst="rect">
            <a:avLst/>
          </a:prstGeom>
        </p:spPr>
      </p:pic>
      <p:sp>
        <p:nvSpPr>
          <p:cNvPr id="12" name="Oval 11"/>
          <p:cNvSpPr/>
          <p:nvPr/>
        </p:nvSpPr>
        <p:spPr>
          <a:xfrm>
            <a:off x="8064291" y="4327474"/>
            <a:ext cx="850820" cy="456173"/>
          </a:xfrm>
          <a:prstGeom prst="ellipse">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1935166792"/>
      </p:ext>
    </p:extLst>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 xmlns:thm15="http://schemas.microsoft.com/office/thememl/2012/main" name="Basis" id="{5665723A-49BA-4B57-8411-A56F8F207965}" vid="{90E45F77-AEFC-46EF-A7C1-5B338C297B0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16096</TotalTime>
  <Words>1377</Words>
  <Application>Microsoft Office PowerPoint</Application>
  <PresentationFormat>Custom</PresentationFormat>
  <Paragraphs>223</Paragraphs>
  <Slides>18</Slides>
  <Notes>7</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Basis</vt:lpstr>
      <vt:lpstr>PowerPoint Presentation</vt:lpstr>
      <vt:lpstr>The Personal and Trusted Food Advisor Connecting the  Network of Food to Meet Consumer Needs</vt:lpstr>
      <vt:lpstr>The Problem – The Network of Food Has Become Dysfunctional (One Might Say Broken)</vt:lpstr>
      <vt:lpstr>The Network of Food</vt:lpstr>
      <vt:lpstr>The Emergence of the Connected Consumer Signals The Tipping Point For Behaviors Driving the Network of Food</vt:lpstr>
      <vt:lpstr>Taste Is The Primary Driver Of Food Choice</vt:lpstr>
      <vt:lpstr>FlavorPrint Services - Personal Food Advisor Service Platform</vt:lpstr>
      <vt:lpstr>FlavorPrint for Products</vt:lpstr>
      <vt:lpstr>FlavorPrint for Local Shops &amp; Restaurants </vt:lpstr>
      <vt:lpstr>FlavorPrint for Recipes</vt:lpstr>
      <vt:lpstr>FlavorPrint for Comparing People</vt:lpstr>
      <vt:lpstr>FlavorPrint for Party Planning</vt:lpstr>
      <vt:lpstr>Vivanda Data and Analytics</vt:lpstr>
      <vt:lpstr>FlavorPrint Personalization Services Creating Value For The Network of Food </vt:lpstr>
      <vt:lpstr>FlavorPrint® Users are More Engaged…And They Buy More </vt:lpstr>
      <vt:lpstr>Translating the Results Experienced By MKC Into Results Experienced By Customers and Channel Partners</vt:lpstr>
      <vt:lpstr>How FlavorPrint Was Developed</vt:lpstr>
      <vt:lpstr>The FlavorPrint Opportunity</vt:lpstr>
    </vt:vector>
  </TitlesOfParts>
  <Company>Digital Tempus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Waldhier</dc:creator>
  <cp:lastModifiedBy>Jerry Wolfe</cp:lastModifiedBy>
  <cp:revision>1229</cp:revision>
  <cp:lastPrinted>2015-04-02T14:26:42Z</cp:lastPrinted>
  <dcterms:created xsi:type="dcterms:W3CDTF">2015-01-20T20:22:39Z</dcterms:created>
  <dcterms:modified xsi:type="dcterms:W3CDTF">2015-07-10T03:20:31Z</dcterms:modified>
</cp:coreProperties>
</file>