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7" r:id="rId2"/>
  </p:sldMasterIdLst>
  <p:notesMasterIdLst>
    <p:notesMasterId r:id="rId14"/>
  </p:notesMasterIdLst>
  <p:handoutMasterIdLst>
    <p:handoutMasterId r:id="rId15"/>
  </p:handoutMasterIdLst>
  <p:sldIdLst>
    <p:sldId id="720" r:id="rId3"/>
    <p:sldId id="723" r:id="rId4"/>
    <p:sldId id="726" r:id="rId5"/>
    <p:sldId id="735" r:id="rId6"/>
    <p:sldId id="732" r:id="rId7"/>
    <p:sldId id="733" r:id="rId8"/>
    <p:sldId id="722" r:id="rId9"/>
    <p:sldId id="724" r:id="rId10"/>
    <p:sldId id="727" r:id="rId11"/>
    <p:sldId id="729" r:id="rId12"/>
    <p:sldId id="721" r:id="rId13"/>
  </p:sldIdLst>
  <p:sldSz cx="12192000" cy="6858000"/>
  <p:notesSz cx="6858000" cy="9144000"/>
  <p:embeddedFontLst>
    <p:embeddedFont>
      <p:font typeface="Roboto Regular" panose="020B0604020202020204" charset="0"/>
      <p:regular r:id="rId16"/>
    </p:embeddedFont>
    <p:embeddedFont>
      <p:font typeface="Lato Black" panose="020B0604020202020204" charset="0"/>
      <p:bold r:id="rId17"/>
      <p:boldItalic r:id="rId18"/>
    </p:embeddedFont>
    <p:embeddedFont>
      <p:font typeface="Segoe UI Semibold" panose="020B0702040204020203" pitchFamily="34" charset="0"/>
      <p:bold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Segoe UI Semilight" panose="020B0402040204020203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algun Gothic" panose="020B0503020000020004" pitchFamily="34" charset="-127"/>
      <p:regular r:id="rId31"/>
      <p:bold r:id="rId32"/>
    </p:embeddedFont>
    <p:embeddedFont>
      <p:font typeface="Webdings" panose="05030102010509060703" pitchFamily="18" charset="2"/>
      <p:regular r:id="rId33"/>
    </p:embeddedFont>
    <p:embeddedFont>
      <p:font typeface="Segoe UI Black" panose="020B0A02040204020203" pitchFamily="34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671BD"/>
    <a:srgbClr val="548235"/>
    <a:srgbClr val="17468F"/>
    <a:srgbClr val="E6E6E6"/>
    <a:srgbClr val="928AC3"/>
    <a:srgbClr val="DEDEDE"/>
    <a:srgbClr val="EFEFEF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466" autoAdjust="0"/>
  </p:normalViewPr>
  <p:slideViewPr>
    <p:cSldViewPr snapToGrid="0">
      <p:cViewPr varScale="1">
        <p:scale>
          <a:sx n="109" d="100"/>
          <a:sy n="109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4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FE3BA-B05B-451A-840B-6E6635DA6B30}" type="doc">
      <dgm:prSet loTypeId="urn:microsoft.com/office/officeart/2005/8/layout/cycle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59B0F2A-C245-4032-8AEA-EAE0A7EBA9A1}">
      <dgm:prSet phldrT="[Text]"/>
      <dgm:spPr/>
      <dgm:t>
        <a:bodyPr/>
        <a:lstStyle/>
        <a:p>
          <a:r>
            <a:rPr lang="en-US" dirty="0"/>
            <a:t>What is happening &amp; why?</a:t>
          </a:r>
        </a:p>
      </dgm:t>
    </dgm:pt>
    <dgm:pt modelId="{A281A586-D38A-4772-AC7D-40BD0730AD63}" type="parTrans" cxnId="{803B34A7-EEEC-4136-9C48-15E52747199A}">
      <dgm:prSet/>
      <dgm:spPr/>
      <dgm:t>
        <a:bodyPr/>
        <a:lstStyle/>
        <a:p>
          <a:endParaRPr lang="en-US"/>
        </a:p>
      </dgm:t>
    </dgm:pt>
    <dgm:pt modelId="{ABEC83B9-BB90-4D9F-B778-5EBF5CAFFD31}" type="sibTrans" cxnId="{803B34A7-EEEC-4136-9C48-15E52747199A}">
      <dgm:prSet/>
      <dgm:spPr>
        <a:ln w="25400"/>
      </dgm:spPr>
      <dgm:t>
        <a:bodyPr/>
        <a:lstStyle/>
        <a:p>
          <a:endParaRPr lang="en-US"/>
        </a:p>
      </dgm:t>
    </dgm:pt>
    <dgm:pt modelId="{57B69F7E-D3FB-46D8-8B19-998C7A2E40BB}">
      <dgm:prSet phldrT="[Text]"/>
      <dgm:spPr/>
      <dgm:t>
        <a:bodyPr/>
        <a:lstStyle/>
        <a:p>
          <a:r>
            <a:rPr lang="en-US" dirty="0"/>
            <a:t>What will happen?</a:t>
          </a:r>
        </a:p>
      </dgm:t>
    </dgm:pt>
    <dgm:pt modelId="{B59CE841-B0BF-4A61-8505-E80A068D3BD2}" type="parTrans" cxnId="{207C86F4-E8C5-4C31-8D22-9756DEE41CDF}">
      <dgm:prSet/>
      <dgm:spPr/>
      <dgm:t>
        <a:bodyPr/>
        <a:lstStyle/>
        <a:p>
          <a:endParaRPr lang="en-US"/>
        </a:p>
      </dgm:t>
    </dgm:pt>
    <dgm:pt modelId="{CBE974FA-B334-40FF-91F6-7563DF6E47C7}" type="sibTrans" cxnId="{207C86F4-E8C5-4C31-8D22-9756DEE41CDF}">
      <dgm:prSet/>
      <dgm:spPr>
        <a:ln w="25400"/>
      </dgm:spPr>
      <dgm:t>
        <a:bodyPr/>
        <a:lstStyle/>
        <a:p>
          <a:endParaRPr lang="en-US"/>
        </a:p>
      </dgm:t>
    </dgm:pt>
    <dgm:pt modelId="{5FB5CA35-2E89-4928-880A-0A2405151B36}">
      <dgm:prSet phldrT="[Text]"/>
      <dgm:spPr/>
      <dgm:t>
        <a:bodyPr/>
        <a:lstStyle/>
        <a:p>
          <a:r>
            <a:rPr lang="en-US" dirty="0"/>
            <a:t>What should we do?</a:t>
          </a:r>
        </a:p>
      </dgm:t>
    </dgm:pt>
    <dgm:pt modelId="{186DF8A7-DC94-4215-8139-AF682F467A48}" type="parTrans" cxnId="{A45F0461-C130-44F6-BA52-5FD8C52C6150}">
      <dgm:prSet/>
      <dgm:spPr/>
      <dgm:t>
        <a:bodyPr/>
        <a:lstStyle/>
        <a:p>
          <a:endParaRPr lang="en-US"/>
        </a:p>
      </dgm:t>
    </dgm:pt>
    <dgm:pt modelId="{4EE1C6D9-C78D-40F7-81C7-71E613C4C60A}" type="sibTrans" cxnId="{A45F0461-C130-44F6-BA52-5FD8C52C6150}">
      <dgm:prSet/>
      <dgm:spPr>
        <a:ln w="25400"/>
      </dgm:spPr>
      <dgm:t>
        <a:bodyPr/>
        <a:lstStyle/>
        <a:p>
          <a:endParaRPr lang="en-US"/>
        </a:p>
      </dgm:t>
    </dgm:pt>
    <dgm:pt modelId="{4E51783F-CE14-41EF-9D77-CE232640ED12}" type="pres">
      <dgm:prSet presAssocID="{D61FE3BA-B05B-451A-840B-6E6635DA6B30}" presName="cycle" presStyleCnt="0">
        <dgm:presLayoutVars>
          <dgm:dir/>
          <dgm:resizeHandles val="exact"/>
        </dgm:presLayoutVars>
      </dgm:prSet>
      <dgm:spPr/>
    </dgm:pt>
    <dgm:pt modelId="{8D6E699B-46BD-4855-ACE0-2CE3EA405ABF}" type="pres">
      <dgm:prSet presAssocID="{B59B0F2A-C245-4032-8AEA-EAE0A7EBA9A1}" presName="node" presStyleLbl="node1" presStyleIdx="0" presStyleCnt="3">
        <dgm:presLayoutVars>
          <dgm:bulletEnabled val="1"/>
        </dgm:presLayoutVars>
      </dgm:prSet>
      <dgm:spPr/>
    </dgm:pt>
    <dgm:pt modelId="{F67FD1ED-4C1F-491E-BE96-4FB832D3B655}" type="pres">
      <dgm:prSet presAssocID="{B59B0F2A-C245-4032-8AEA-EAE0A7EBA9A1}" presName="spNode" presStyleCnt="0"/>
      <dgm:spPr/>
    </dgm:pt>
    <dgm:pt modelId="{B79F80AB-8D7F-4A6F-9310-C002C8B396D1}" type="pres">
      <dgm:prSet presAssocID="{ABEC83B9-BB90-4D9F-B778-5EBF5CAFFD31}" presName="sibTrans" presStyleLbl="sibTrans1D1" presStyleIdx="0" presStyleCnt="3"/>
      <dgm:spPr/>
    </dgm:pt>
    <dgm:pt modelId="{4E399022-3818-49B3-AA0C-56900E3C4EF7}" type="pres">
      <dgm:prSet presAssocID="{57B69F7E-D3FB-46D8-8B19-998C7A2E40BB}" presName="node" presStyleLbl="node1" presStyleIdx="1" presStyleCnt="3">
        <dgm:presLayoutVars>
          <dgm:bulletEnabled val="1"/>
        </dgm:presLayoutVars>
      </dgm:prSet>
      <dgm:spPr/>
    </dgm:pt>
    <dgm:pt modelId="{651BE9FA-BC03-485C-A41C-CC915178C2F4}" type="pres">
      <dgm:prSet presAssocID="{57B69F7E-D3FB-46D8-8B19-998C7A2E40BB}" presName="spNode" presStyleCnt="0"/>
      <dgm:spPr/>
    </dgm:pt>
    <dgm:pt modelId="{187BAA1A-4FCB-4802-B01B-15CF49DAFC17}" type="pres">
      <dgm:prSet presAssocID="{CBE974FA-B334-40FF-91F6-7563DF6E47C7}" presName="sibTrans" presStyleLbl="sibTrans1D1" presStyleIdx="1" presStyleCnt="3"/>
      <dgm:spPr/>
    </dgm:pt>
    <dgm:pt modelId="{777C7E62-EC31-4EAB-8A55-5BE879115504}" type="pres">
      <dgm:prSet presAssocID="{5FB5CA35-2E89-4928-880A-0A2405151B36}" presName="node" presStyleLbl="node1" presStyleIdx="2" presStyleCnt="3">
        <dgm:presLayoutVars>
          <dgm:bulletEnabled val="1"/>
        </dgm:presLayoutVars>
      </dgm:prSet>
      <dgm:spPr/>
    </dgm:pt>
    <dgm:pt modelId="{305981D7-6A62-4256-A3E4-46926404DE5F}" type="pres">
      <dgm:prSet presAssocID="{5FB5CA35-2E89-4928-880A-0A2405151B36}" presName="spNode" presStyleCnt="0"/>
      <dgm:spPr/>
    </dgm:pt>
    <dgm:pt modelId="{1161BC74-D4C0-40AA-8110-07D37EECD267}" type="pres">
      <dgm:prSet presAssocID="{4EE1C6D9-C78D-40F7-81C7-71E613C4C60A}" presName="sibTrans" presStyleLbl="sibTrans1D1" presStyleIdx="2" presStyleCnt="3"/>
      <dgm:spPr/>
    </dgm:pt>
  </dgm:ptLst>
  <dgm:cxnLst>
    <dgm:cxn modelId="{207C86F4-E8C5-4C31-8D22-9756DEE41CDF}" srcId="{D61FE3BA-B05B-451A-840B-6E6635DA6B30}" destId="{57B69F7E-D3FB-46D8-8B19-998C7A2E40BB}" srcOrd="1" destOrd="0" parTransId="{B59CE841-B0BF-4A61-8505-E80A068D3BD2}" sibTransId="{CBE974FA-B334-40FF-91F6-7563DF6E47C7}"/>
    <dgm:cxn modelId="{33B31958-D40F-48EF-8A13-967E0A1EBAD3}" type="presOf" srcId="{4EE1C6D9-C78D-40F7-81C7-71E613C4C60A}" destId="{1161BC74-D4C0-40AA-8110-07D37EECD267}" srcOrd="0" destOrd="0" presId="urn:microsoft.com/office/officeart/2005/8/layout/cycle5"/>
    <dgm:cxn modelId="{D00E7324-A180-4D86-BC88-391DD10562DF}" type="presOf" srcId="{57B69F7E-D3FB-46D8-8B19-998C7A2E40BB}" destId="{4E399022-3818-49B3-AA0C-56900E3C4EF7}" srcOrd="0" destOrd="0" presId="urn:microsoft.com/office/officeart/2005/8/layout/cycle5"/>
    <dgm:cxn modelId="{803B34A7-EEEC-4136-9C48-15E52747199A}" srcId="{D61FE3BA-B05B-451A-840B-6E6635DA6B30}" destId="{B59B0F2A-C245-4032-8AEA-EAE0A7EBA9A1}" srcOrd="0" destOrd="0" parTransId="{A281A586-D38A-4772-AC7D-40BD0730AD63}" sibTransId="{ABEC83B9-BB90-4D9F-B778-5EBF5CAFFD31}"/>
    <dgm:cxn modelId="{92B25752-E29C-4805-AA73-8E4CA78BC687}" type="presOf" srcId="{D61FE3BA-B05B-451A-840B-6E6635DA6B30}" destId="{4E51783F-CE14-41EF-9D77-CE232640ED12}" srcOrd="0" destOrd="0" presId="urn:microsoft.com/office/officeart/2005/8/layout/cycle5"/>
    <dgm:cxn modelId="{1BA3988D-9789-4F47-A6AC-54F8F6C6F330}" type="presOf" srcId="{ABEC83B9-BB90-4D9F-B778-5EBF5CAFFD31}" destId="{B79F80AB-8D7F-4A6F-9310-C002C8B396D1}" srcOrd="0" destOrd="0" presId="urn:microsoft.com/office/officeart/2005/8/layout/cycle5"/>
    <dgm:cxn modelId="{D2868A11-C523-4B3B-AFBD-B2784BF04133}" type="presOf" srcId="{B59B0F2A-C245-4032-8AEA-EAE0A7EBA9A1}" destId="{8D6E699B-46BD-4855-ACE0-2CE3EA405ABF}" srcOrd="0" destOrd="0" presId="urn:microsoft.com/office/officeart/2005/8/layout/cycle5"/>
    <dgm:cxn modelId="{A45F0461-C130-44F6-BA52-5FD8C52C6150}" srcId="{D61FE3BA-B05B-451A-840B-6E6635DA6B30}" destId="{5FB5CA35-2E89-4928-880A-0A2405151B36}" srcOrd="2" destOrd="0" parTransId="{186DF8A7-DC94-4215-8139-AF682F467A48}" sibTransId="{4EE1C6D9-C78D-40F7-81C7-71E613C4C60A}"/>
    <dgm:cxn modelId="{63358A97-33C7-49AE-8AEB-232679137945}" type="presOf" srcId="{CBE974FA-B334-40FF-91F6-7563DF6E47C7}" destId="{187BAA1A-4FCB-4802-B01B-15CF49DAFC17}" srcOrd="0" destOrd="0" presId="urn:microsoft.com/office/officeart/2005/8/layout/cycle5"/>
    <dgm:cxn modelId="{D4E45D37-CEB8-480B-B346-3EFB0FCF77AF}" type="presOf" srcId="{5FB5CA35-2E89-4928-880A-0A2405151B36}" destId="{777C7E62-EC31-4EAB-8A55-5BE879115504}" srcOrd="0" destOrd="0" presId="urn:microsoft.com/office/officeart/2005/8/layout/cycle5"/>
    <dgm:cxn modelId="{2A084CD1-4EAD-41D9-A54C-148ABEEDEBBC}" type="presParOf" srcId="{4E51783F-CE14-41EF-9D77-CE232640ED12}" destId="{8D6E699B-46BD-4855-ACE0-2CE3EA405ABF}" srcOrd="0" destOrd="0" presId="urn:microsoft.com/office/officeart/2005/8/layout/cycle5"/>
    <dgm:cxn modelId="{1B3688F4-72DE-4D06-B1D2-B79043D634C9}" type="presParOf" srcId="{4E51783F-CE14-41EF-9D77-CE232640ED12}" destId="{F67FD1ED-4C1F-491E-BE96-4FB832D3B655}" srcOrd="1" destOrd="0" presId="urn:microsoft.com/office/officeart/2005/8/layout/cycle5"/>
    <dgm:cxn modelId="{4771E863-B5FA-4E69-A380-9A55D8CC360C}" type="presParOf" srcId="{4E51783F-CE14-41EF-9D77-CE232640ED12}" destId="{B79F80AB-8D7F-4A6F-9310-C002C8B396D1}" srcOrd="2" destOrd="0" presId="urn:microsoft.com/office/officeart/2005/8/layout/cycle5"/>
    <dgm:cxn modelId="{B65EF063-E09C-406B-843F-B1F4154D0BD1}" type="presParOf" srcId="{4E51783F-CE14-41EF-9D77-CE232640ED12}" destId="{4E399022-3818-49B3-AA0C-56900E3C4EF7}" srcOrd="3" destOrd="0" presId="urn:microsoft.com/office/officeart/2005/8/layout/cycle5"/>
    <dgm:cxn modelId="{18257D57-C005-4FDF-80A3-4A2434CD6EFA}" type="presParOf" srcId="{4E51783F-CE14-41EF-9D77-CE232640ED12}" destId="{651BE9FA-BC03-485C-A41C-CC915178C2F4}" srcOrd="4" destOrd="0" presId="urn:microsoft.com/office/officeart/2005/8/layout/cycle5"/>
    <dgm:cxn modelId="{6E4F0FF8-426E-4978-B094-B04C3DD5C587}" type="presParOf" srcId="{4E51783F-CE14-41EF-9D77-CE232640ED12}" destId="{187BAA1A-4FCB-4802-B01B-15CF49DAFC17}" srcOrd="5" destOrd="0" presId="urn:microsoft.com/office/officeart/2005/8/layout/cycle5"/>
    <dgm:cxn modelId="{F9BCD3AB-F23F-4719-932B-0D1FEF0DCE8B}" type="presParOf" srcId="{4E51783F-CE14-41EF-9D77-CE232640ED12}" destId="{777C7E62-EC31-4EAB-8A55-5BE879115504}" srcOrd="6" destOrd="0" presId="urn:microsoft.com/office/officeart/2005/8/layout/cycle5"/>
    <dgm:cxn modelId="{C066ECBF-4EB6-460E-8DB6-1111CCCE4D3B}" type="presParOf" srcId="{4E51783F-CE14-41EF-9D77-CE232640ED12}" destId="{305981D7-6A62-4256-A3E4-46926404DE5F}" srcOrd="7" destOrd="0" presId="urn:microsoft.com/office/officeart/2005/8/layout/cycle5"/>
    <dgm:cxn modelId="{13ECB327-AAF4-4D13-9139-3DFE7D1405A4}" type="presParOf" srcId="{4E51783F-CE14-41EF-9D77-CE232640ED12}" destId="{1161BC74-D4C0-40AA-8110-07D37EECD26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2D66B-33E9-4EB6-A91D-9101A92B39B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2CFE5D-A697-4B9D-A070-1E8F60DF6BFE}">
      <dgm:prSet/>
      <dgm:spPr/>
      <dgm:t>
        <a:bodyPr/>
        <a:lstStyle/>
        <a:p>
          <a:pPr rtl="0" eaLnBrk="1" latinLnBrk="0" hangingPunct="1"/>
          <a:r>
            <a:rPr lang="en-US" dirty="0"/>
            <a:t>Increased latency</a:t>
          </a:r>
        </a:p>
      </dgm:t>
    </dgm:pt>
    <dgm:pt modelId="{E7352B81-3931-468A-99E1-7E5B676E5C2A}" type="parTrans" cxnId="{FF50724D-7166-4732-836F-DA867625196D}">
      <dgm:prSet/>
      <dgm:spPr/>
      <dgm:t>
        <a:bodyPr/>
        <a:lstStyle/>
        <a:p>
          <a:endParaRPr lang="en-US"/>
        </a:p>
      </dgm:t>
    </dgm:pt>
    <dgm:pt modelId="{2B6D2022-1818-48AD-AE36-431723652927}" type="sibTrans" cxnId="{FF50724D-7166-4732-836F-DA867625196D}">
      <dgm:prSet/>
      <dgm:spPr/>
      <dgm:t>
        <a:bodyPr/>
        <a:lstStyle/>
        <a:p>
          <a:endParaRPr lang="en-US"/>
        </a:p>
      </dgm:t>
    </dgm:pt>
    <dgm:pt modelId="{15DEA111-4682-41D3-A194-5D0BD787775F}">
      <dgm:prSet/>
      <dgm:spPr/>
      <dgm:t>
        <a:bodyPr/>
        <a:lstStyle/>
        <a:p>
          <a:pPr rtl="0" eaLnBrk="1" latinLnBrk="0" hangingPunct="1"/>
          <a:r>
            <a:rPr lang="en-US"/>
            <a:t>Lack of visibility</a:t>
          </a:r>
        </a:p>
      </dgm:t>
    </dgm:pt>
    <dgm:pt modelId="{410F7DB5-B6C5-4352-866F-0106A44913BE}" type="parTrans" cxnId="{5F8B5FEF-7098-4C04-B0E3-A65016DDC696}">
      <dgm:prSet/>
      <dgm:spPr/>
      <dgm:t>
        <a:bodyPr/>
        <a:lstStyle/>
        <a:p>
          <a:endParaRPr lang="en-US"/>
        </a:p>
      </dgm:t>
    </dgm:pt>
    <dgm:pt modelId="{BA948938-34A6-44A8-8948-9830C7C1D2D3}" type="sibTrans" cxnId="{5F8B5FEF-7098-4C04-B0E3-A65016DDC696}">
      <dgm:prSet/>
      <dgm:spPr/>
      <dgm:t>
        <a:bodyPr/>
        <a:lstStyle/>
        <a:p>
          <a:endParaRPr lang="en-US"/>
        </a:p>
      </dgm:t>
    </dgm:pt>
    <dgm:pt modelId="{9B140496-93B8-473D-9C8A-FD859F91D7DA}">
      <dgm:prSet/>
      <dgm:spPr/>
      <dgm:t>
        <a:bodyPr/>
        <a:lstStyle/>
        <a:p>
          <a:pPr rtl="0" eaLnBrk="1" latinLnBrk="0" hangingPunct="1"/>
          <a:r>
            <a:rPr lang="en-US" dirty="0"/>
            <a:t>Poor coordination</a:t>
          </a:r>
        </a:p>
      </dgm:t>
    </dgm:pt>
    <dgm:pt modelId="{324558BD-1632-4491-9674-DFEF7ADB2468}" type="parTrans" cxnId="{03F76E14-BEDD-4811-894A-3CE4407F9E33}">
      <dgm:prSet/>
      <dgm:spPr/>
      <dgm:t>
        <a:bodyPr/>
        <a:lstStyle/>
        <a:p>
          <a:endParaRPr lang="en-US"/>
        </a:p>
      </dgm:t>
    </dgm:pt>
    <dgm:pt modelId="{56E80473-A2FB-440E-818C-167EF0D5FA99}" type="sibTrans" cxnId="{03F76E14-BEDD-4811-894A-3CE4407F9E33}">
      <dgm:prSet/>
      <dgm:spPr/>
      <dgm:t>
        <a:bodyPr/>
        <a:lstStyle/>
        <a:p>
          <a:endParaRPr lang="en-US"/>
        </a:p>
      </dgm:t>
    </dgm:pt>
    <dgm:pt modelId="{09576ABF-1CC9-4D8F-99D2-FCAC94394206}" type="pres">
      <dgm:prSet presAssocID="{19D2D66B-33E9-4EB6-A91D-9101A92B39B3}" presName="Name0" presStyleCnt="0">
        <dgm:presLayoutVars>
          <dgm:dir/>
          <dgm:resizeHandles val="exact"/>
        </dgm:presLayoutVars>
      </dgm:prSet>
      <dgm:spPr/>
    </dgm:pt>
    <dgm:pt modelId="{1B10314F-92AA-4980-B368-A0AC69E72AFC}" type="pres">
      <dgm:prSet presAssocID="{F22CFE5D-A697-4B9D-A070-1E8F60DF6BFE}" presName="composite" presStyleCnt="0"/>
      <dgm:spPr/>
    </dgm:pt>
    <dgm:pt modelId="{B84356A2-8084-495F-B81E-5B29D8805E37}" type="pres">
      <dgm:prSet presAssocID="{F22CFE5D-A697-4B9D-A070-1E8F60DF6BFE}" presName="rect1" presStyleLbl="trAlignAcc1" presStyleIdx="0" presStyleCnt="3">
        <dgm:presLayoutVars>
          <dgm:bulletEnabled val="1"/>
        </dgm:presLayoutVars>
      </dgm:prSet>
      <dgm:spPr/>
    </dgm:pt>
    <dgm:pt modelId="{15419A05-5139-49E5-82C5-84F9FF6B0546}" type="pres">
      <dgm:prSet presAssocID="{F22CFE5D-A697-4B9D-A070-1E8F60DF6BFE}" presName="rect2" presStyleLbl="fgImgPlace1" presStyleIdx="0" presStyleCnt="3"/>
      <dgm:spPr/>
    </dgm:pt>
    <dgm:pt modelId="{ABC4CC7F-D3C5-497F-BF58-498AE785BD81}" type="pres">
      <dgm:prSet presAssocID="{2B6D2022-1818-48AD-AE36-431723652927}" presName="sibTrans" presStyleCnt="0"/>
      <dgm:spPr/>
    </dgm:pt>
    <dgm:pt modelId="{687E3206-6BC6-42A1-8EBB-473F374B26B9}" type="pres">
      <dgm:prSet presAssocID="{15DEA111-4682-41D3-A194-5D0BD787775F}" presName="composite" presStyleCnt="0"/>
      <dgm:spPr/>
    </dgm:pt>
    <dgm:pt modelId="{1EA9A4FD-94F8-4874-8002-6D4A824116A6}" type="pres">
      <dgm:prSet presAssocID="{15DEA111-4682-41D3-A194-5D0BD787775F}" presName="rect1" presStyleLbl="trAlignAcc1" presStyleIdx="1" presStyleCnt="3">
        <dgm:presLayoutVars>
          <dgm:bulletEnabled val="1"/>
        </dgm:presLayoutVars>
      </dgm:prSet>
      <dgm:spPr/>
    </dgm:pt>
    <dgm:pt modelId="{724D1EE5-F44B-41CA-B0C5-BE6D671DA1AC}" type="pres">
      <dgm:prSet presAssocID="{15DEA111-4682-41D3-A194-5D0BD787775F}" presName="rect2" presStyleLbl="fgImgPlace1" presStyleIdx="1" presStyleCnt="3"/>
      <dgm:spPr/>
    </dgm:pt>
    <dgm:pt modelId="{429ED1C2-16F3-42C8-B2A4-517F0524DEF3}" type="pres">
      <dgm:prSet presAssocID="{BA948938-34A6-44A8-8948-9830C7C1D2D3}" presName="sibTrans" presStyleCnt="0"/>
      <dgm:spPr/>
    </dgm:pt>
    <dgm:pt modelId="{FA227F39-96EB-435F-AC3C-D66021C54403}" type="pres">
      <dgm:prSet presAssocID="{9B140496-93B8-473D-9C8A-FD859F91D7DA}" presName="composite" presStyleCnt="0"/>
      <dgm:spPr/>
    </dgm:pt>
    <dgm:pt modelId="{F7B7D259-9207-4112-9383-91AB3A99DADB}" type="pres">
      <dgm:prSet presAssocID="{9B140496-93B8-473D-9C8A-FD859F91D7DA}" presName="rect1" presStyleLbl="trAlignAcc1" presStyleIdx="2" presStyleCnt="3">
        <dgm:presLayoutVars>
          <dgm:bulletEnabled val="1"/>
        </dgm:presLayoutVars>
      </dgm:prSet>
      <dgm:spPr/>
    </dgm:pt>
    <dgm:pt modelId="{890FDD26-AE11-4641-A8A8-9E5105FB5DC5}" type="pres">
      <dgm:prSet presAssocID="{9B140496-93B8-473D-9C8A-FD859F91D7DA}" presName="rect2" presStyleLbl="fgImgPlace1" presStyleIdx="2" presStyleCnt="3"/>
      <dgm:spPr/>
    </dgm:pt>
  </dgm:ptLst>
  <dgm:cxnLst>
    <dgm:cxn modelId="{553BD63E-9448-47FD-BBBE-B8BB10088C4A}" type="presOf" srcId="{9B140496-93B8-473D-9C8A-FD859F91D7DA}" destId="{F7B7D259-9207-4112-9383-91AB3A99DADB}" srcOrd="0" destOrd="0" presId="urn:microsoft.com/office/officeart/2008/layout/PictureStrips"/>
    <dgm:cxn modelId="{EC61A4F6-64E9-4DD0-9C5B-A704060E037E}" type="presOf" srcId="{15DEA111-4682-41D3-A194-5D0BD787775F}" destId="{1EA9A4FD-94F8-4874-8002-6D4A824116A6}" srcOrd="0" destOrd="0" presId="urn:microsoft.com/office/officeart/2008/layout/PictureStrips"/>
    <dgm:cxn modelId="{5F8B5FEF-7098-4C04-B0E3-A65016DDC696}" srcId="{19D2D66B-33E9-4EB6-A91D-9101A92B39B3}" destId="{15DEA111-4682-41D3-A194-5D0BD787775F}" srcOrd="1" destOrd="0" parTransId="{410F7DB5-B6C5-4352-866F-0106A44913BE}" sibTransId="{BA948938-34A6-44A8-8948-9830C7C1D2D3}"/>
    <dgm:cxn modelId="{7D6450B0-C4A6-4FD7-8DAA-7E3AA34E808B}" type="presOf" srcId="{19D2D66B-33E9-4EB6-A91D-9101A92B39B3}" destId="{09576ABF-1CC9-4D8F-99D2-FCAC94394206}" srcOrd="0" destOrd="0" presId="urn:microsoft.com/office/officeart/2008/layout/PictureStrips"/>
    <dgm:cxn modelId="{FF50724D-7166-4732-836F-DA867625196D}" srcId="{19D2D66B-33E9-4EB6-A91D-9101A92B39B3}" destId="{F22CFE5D-A697-4B9D-A070-1E8F60DF6BFE}" srcOrd="0" destOrd="0" parTransId="{E7352B81-3931-468A-99E1-7E5B676E5C2A}" sibTransId="{2B6D2022-1818-48AD-AE36-431723652927}"/>
    <dgm:cxn modelId="{37F02993-4023-45BD-AED1-53C336E53D1D}" type="presOf" srcId="{F22CFE5D-A697-4B9D-A070-1E8F60DF6BFE}" destId="{B84356A2-8084-495F-B81E-5B29D8805E37}" srcOrd="0" destOrd="0" presId="urn:microsoft.com/office/officeart/2008/layout/PictureStrips"/>
    <dgm:cxn modelId="{03F76E14-BEDD-4811-894A-3CE4407F9E33}" srcId="{19D2D66B-33E9-4EB6-A91D-9101A92B39B3}" destId="{9B140496-93B8-473D-9C8A-FD859F91D7DA}" srcOrd="2" destOrd="0" parTransId="{324558BD-1632-4491-9674-DFEF7ADB2468}" sibTransId="{56E80473-A2FB-440E-818C-167EF0D5FA99}"/>
    <dgm:cxn modelId="{0B147FE8-7496-419E-8131-A5D75ECEF8BD}" type="presParOf" srcId="{09576ABF-1CC9-4D8F-99D2-FCAC94394206}" destId="{1B10314F-92AA-4980-B368-A0AC69E72AFC}" srcOrd="0" destOrd="0" presId="urn:microsoft.com/office/officeart/2008/layout/PictureStrips"/>
    <dgm:cxn modelId="{16F48326-5852-4E76-81BA-A879DED8754B}" type="presParOf" srcId="{1B10314F-92AA-4980-B368-A0AC69E72AFC}" destId="{B84356A2-8084-495F-B81E-5B29D8805E37}" srcOrd="0" destOrd="0" presId="urn:microsoft.com/office/officeart/2008/layout/PictureStrips"/>
    <dgm:cxn modelId="{B245C6E6-ACDD-42B0-BA44-3C0327597921}" type="presParOf" srcId="{1B10314F-92AA-4980-B368-A0AC69E72AFC}" destId="{15419A05-5139-49E5-82C5-84F9FF6B0546}" srcOrd="1" destOrd="0" presId="urn:microsoft.com/office/officeart/2008/layout/PictureStrips"/>
    <dgm:cxn modelId="{8A8149B9-4A75-4D88-ABE2-551CC48B2EC3}" type="presParOf" srcId="{09576ABF-1CC9-4D8F-99D2-FCAC94394206}" destId="{ABC4CC7F-D3C5-497F-BF58-498AE785BD81}" srcOrd="1" destOrd="0" presId="urn:microsoft.com/office/officeart/2008/layout/PictureStrips"/>
    <dgm:cxn modelId="{03FBD088-6B51-436D-A82A-6C555974A814}" type="presParOf" srcId="{09576ABF-1CC9-4D8F-99D2-FCAC94394206}" destId="{687E3206-6BC6-42A1-8EBB-473F374B26B9}" srcOrd="2" destOrd="0" presId="urn:microsoft.com/office/officeart/2008/layout/PictureStrips"/>
    <dgm:cxn modelId="{CAAB191A-302C-4FE9-BBDE-E40633BF3806}" type="presParOf" srcId="{687E3206-6BC6-42A1-8EBB-473F374B26B9}" destId="{1EA9A4FD-94F8-4874-8002-6D4A824116A6}" srcOrd="0" destOrd="0" presId="urn:microsoft.com/office/officeart/2008/layout/PictureStrips"/>
    <dgm:cxn modelId="{190ACDE9-D82D-4645-800D-FBE78954926C}" type="presParOf" srcId="{687E3206-6BC6-42A1-8EBB-473F374B26B9}" destId="{724D1EE5-F44B-41CA-B0C5-BE6D671DA1AC}" srcOrd="1" destOrd="0" presId="urn:microsoft.com/office/officeart/2008/layout/PictureStrips"/>
    <dgm:cxn modelId="{06D0F71C-24BB-4160-BDF6-378678D34BFC}" type="presParOf" srcId="{09576ABF-1CC9-4D8F-99D2-FCAC94394206}" destId="{429ED1C2-16F3-42C8-B2A4-517F0524DEF3}" srcOrd="3" destOrd="0" presId="urn:microsoft.com/office/officeart/2008/layout/PictureStrips"/>
    <dgm:cxn modelId="{29E1D20C-B3B4-4A7E-A9E4-51508B001F4A}" type="presParOf" srcId="{09576ABF-1CC9-4D8F-99D2-FCAC94394206}" destId="{FA227F39-96EB-435F-AC3C-D66021C54403}" srcOrd="4" destOrd="0" presId="urn:microsoft.com/office/officeart/2008/layout/PictureStrips"/>
    <dgm:cxn modelId="{253AC326-0140-4CF9-9810-76FDF269F7E9}" type="presParOf" srcId="{FA227F39-96EB-435F-AC3C-D66021C54403}" destId="{F7B7D259-9207-4112-9383-91AB3A99DADB}" srcOrd="0" destOrd="0" presId="urn:microsoft.com/office/officeart/2008/layout/PictureStrips"/>
    <dgm:cxn modelId="{DDEEA30B-BC03-4815-BEC3-1E93DC29F883}" type="presParOf" srcId="{FA227F39-96EB-435F-AC3C-D66021C54403}" destId="{890FDD26-AE11-4641-A8A8-9E5105FB5DC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2D66B-33E9-4EB6-A91D-9101A92B39B3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22CFE5D-A697-4B9D-A070-1E8F60DF6BFE}">
      <dgm:prSet custT="1"/>
      <dgm:spPr/>
      <dgm:t>
        <a:bodyPr/>
        <a:lstStyle/>
        <a:p>
          <a:pPr algn="l" rtl="0" eaLnBrk="1" latinLnBrk="0" hangingPunct="1"/>
          <a:r>
            <a:rPr lang="en-US" sz="1600" dirty="0"/>
            <a:t>Assumptions</a:t>
          </a:r>
        </a:p>
      </dgm:t>
    </dgm:pt>
    <dgm:pt modelId="{E7352B81-3931-468A-99E1-7E5B676E5C2A}" type="parTrans" cxnId="{FF50724D-7166-4732-836F-DA867625196D}">
      <dgm:prSet/>
      <dgm:spPr/>
      <dgm:t>
        <a:bodyPr/>
        <a:lstStyle/>
        <a:p>
          <a:pPr algn="l"/>
          <a:endParaRPr lang="en-US" sz="1200"/>
        </a:p>
      </dgm:t>
    </dgm:pt>
    <dgm:pt modelId="{2B6D2022-1818-48AD-AE36-431723652927}" type="sibTrans" cxnId="{FF50724D-7166-4732-836F-DA867625196D}">
      <dgm:prSet/>
      <dgm:spPr/>
      <dgm:t>
        <a:bodyPr/>
        <a:lstStyle/>
        <a:p>
          <a:pPr algn="l"/>
          <a:endParaRPr lang="en-US" sz="1200"/>
        </a:p>
      </dgm:t>
    </dgm:pt>
    <dgm:pt modelId="{F001F893-6A61-4B44-8766-EB15F13B446C}">
      <dgm:prSet custT="1"/>
      <dgm:spPr/>
      <dgm:t>
        <a:bodyPr/>
        <a:lstStyle/>
        <a:p>
          <a:pPr algn="l" rtl="0" eaLnBrk="1" latinLnBrk="0" hangingPunct="1"/>
          <a:r>
            <a:rPr lang="en-US" sz="1600" dirty="0"/>
            <a:t>Statuses</a:t>
          </a:r>
        </a:p>
      </dgm:t>
    </dgm:pt>
    <dgm:pt modelId="{2FB7D17E-B636-4CF9-9010-EA62855FDC83}" type="parTrans" cxnId="{5735EDCF-D897-4B24-AD7E-2B8B4EC8385C}">
      <dgm:prSet/>
      <dgm:spPr/>
      <dgm:t>
        <a:bodyPr/>
        <a:lstStyle/>
        <a:p>
          <a:pPr algn="l"/>
          <a:endParaRPr lang="en-US"/>
        </a:p>
      </dgm:t>
    </dgm:pt>
    <dgm:pt modelId="{14667033-F42C-4283-84E8-8000B618C573}" type="sibTrans" cxnId="{5735EDCF-D897-4B24-AD7E-2B8B4EC8385C}">
      <dgm:prSet/>
      <dgm:spPr/>
      <dgm:t>
        <a:bodyPr/>
        <a:lstStyle/>
        <a:p>
          <a:pPr algn="l"/>
          <a:endParaRPr lang="en-US"/>
        </a:p>
      </dgm:t>
    </dgm:pt>
    <dgm:pt modelId="{5FE59714-8592-43A5-9B9C-506A77C27671}">
      <dgm:prSet custT="1"/>
      <dgm:spPr/>
      <dgm:t>
        <a:bodyPr/>
        <a:lstStyle/>
        <a:p>
          <a:pPr algn="l" rtl="0" eaLnBrk="1" latinLnBrk="0" hangingPunct="1"/>
          <a:r>
            <a:rPr lang="en-US" sz="1600" dirty="0"/>
            <a:t>Projections</a:t>
          </a:r>
        </a:p>
      </dgm:t>
    </dgm:pt>
    <dgm:pt modelId="{69ADC2C9-424F-4016-B7D3-F09BE5412C7C}" type="parTrans" cxnId="{21E6B4BB-13E4-48A6-849E-9B17DB49C5F1}">
      <dgm:prSet/>
      <dgm:spPr/>
      <dgm:t>
        <a:bodyPr/>
        <a:lstStyle/>
        <a:p>
          <a:pPr algn="l"/>
          <a:endParaRPr lang="en-US"/>
        </a:p>
      </dgm:t>
    </dgm:pt>
    <dgm:pt modelId="{7B5F2943-EF21-4BC2-84FF-E35E062F0990}" type="sibTrans" cxnId="{21E6B4BB-13E4-48A6-849E-9B17DB49C5F1}">
      <dgm:prSet/>
      <dgm:spPr/>
      <dgm:t>
        <a:bodyPr/>
        <a:lstStyle/>
        <a:p>
          <a:pPr algn="l"/>
          <a:endParaRPr lang="en-US"/>
        </a:p>
      </dgm:t>
    </dgm:pt>
    <dgm:pt modelId="{14641DE2-8947-437B-9F97-9483114DEC0E}">
      <dgm:prSet custT="1"/>
      <dgm:spPr/>
      <dgm:t>
        <a:bodyPr/>
        <a:lstStyle/>
        <a:p>
          <a:pPr algn="l" rtl="0" eaLnBrk="1" latinLnBrk="0" hangingPunct="1"/>
          <a:r>
            <a:rPr lang="en-US" sz="1600" dirty="0"/>
            <a:t>Pending Actions</a:t>
          </a:r>
        </a:p>
      </dgm:t>
    </dgm:pt>
    <dgm:pt modelId="{14005736-6DB1-4429-B5BF-0B0B6F00F457}" type="parTrans" cxnId="{53E991DF-EE10-4A54-BD0B-FFE44F9849C7}">
      <dgm:prSet/>
      <dgm:spPr/>
      <dgm:t>
        <a:bodyPr/>
        <a:lstStyle/>
        <a:p>
          <a:pPr algn="l"/>
          <a:endParaRPr lang="en-US"/>
        </a:p>
      </dgm:t>
    </dgm:pt>
    <dgm:pt modelId="{5770FB16-B53A-4041-8994-699D9AFACCDE}" type="sibTrans" cxnId="{53E991DF-EE10-4A54-BD0B-FFE44F9849C7}">
      <dgm:prSet/>
      <dgm:spPr/>
      <dgm:t>
        <a:bodyPr/>
        <a:lstStyle/>
        <a:p>
          <a:pPr algn="l"/>
          <a:endParaRPr lang="en-US"/>
        </a:p>
      </dgm:t>
    </dgm:pt>
    <dgm:pt modelId="{875DBB2C-160F-41F1-92C5-E21C1FAD87F1}" type="pres">
      <dgm:prSet presAssocID="{19D2D66B-33E9-4EB6-A91D-9101A92B39B3}" presName="linearFlow" presStyleCnt="0">
        <dgm:presLayoutVars>
          <dgm:dir/>
          <dgm:resizeHandles val="exact"/>
        </dgm:presLayoutVars>
      </dgm:prSet>
      <dgm:spPr/>
    </dgm:pt>
    <dgm:pt modelId="{61CDC07E-2C80-40D6-AF38-16784D6E2E8C}" type="pres">
      <dgm:prSet presAssocID="{F22CFE5D-A697-4B9D-A070-1E8F60DF6BFE}" presName="composite" presStyleCnt="0"/>
      <dgm:spPr/>
    </dgm:pt>
    <dgm:pt modelId="{1329D759-D27D-4698-8C73-9E48205F1EC4}" type="pres">
      <dgm:prSet presAssocID="{F22CFE5D-A697-4B9D-A070-1E8F60DF6BFE}" presName="imgShp" presStyleLbl="fgImgPlace1" presStyleIdx="0" presStyleCnt="4"/>
      <dgm:spPr/>
    </dgm:pt>
    <dgm:pt modelId="{B4C94FBE-09DE-4064-A71F-3D24FD8A79F9}" type="pres">
      <dgm:prSet presAssocID="{F22CFE5D-A697-4B9D-A070-1E8F60DF6BFE}" presName="txShp" presStyleLbl="node1" presStyleIdx="0" presStyleCnt="4">
        <dgm:presLayoutVars>
          <dgm:bulletEnabled val="1"/>
        </dgm:presLayoutVars>
      </dgm:prSet>
      <dgm:spPr/>
    </dgm:pt>
    <dgm:pt modelId="{E3D42223-A343-42B7-959D-5BCB9BD5455E}" type="pres">
      <dgm:prSet presAssocID="{2B6D2022-1818-48AD-AE36-431723652927}" presName="spacing" presStyleCnt="0"/>
      <dgm:spPr/>
    </dgm:pt>
    <dgm:pt modelId="{0695CCCC-75B1-4E33-B758-6EE5949E714E}" type="pres">
      <dgm:prSet presAssocID="{F001F893-6A61-4B44-8766-EB15F13B446C}" presName="composite" presStyleCnt="0"/>
      <dgm:spPr/>
    </dgm:pt>
    <dgm:pt modelId="{34763D77-69A8-44F3-AA96-FA788E527E98}" type="pres">
      <dgm:prSet presAssocID="{F001F893-6A61-4B44-8766-EB15F13B446C}" presName="imgShp" presStyleLbl="fgImgPlace1" presStyleIdx="1" presStyleCnt="4"/>
      <dgm:spPr/>
    </dgm:pt>
    <dgm:pt modelId="{6B3019F5-A211-44E8-80AE-E1AF40C5AAEA}" type="pres">
      <dgm:prSet presAssocID="{F001F893-6A61-4B44-8766-EB15F13B446C}" presName="txShp" presStyleLbl="node1" presStyleIdx="1" presStyleCnt="4">
        <dgm:presLayoutVars>
          <dgm:bulletEnabled val="1"/>
        </dgm:presLayoutVars>
      </dgm:prSet>
      <dgm:spPr/>
    </dgm:pt>
    <dgm:pt modelId="{A680ECA2-E3C6-4112-92DE-C4F0A73BC397}" type="pres">
      <dgm:prSet presAssocID="{14667033-F42C-4283-84E8-8000B618C573}" presName="spacing" presStyleCnt="0"/>
      <dgm:spPr/>
    </dgm:pt>
    <dgm:pt modelId="{C4097F1F-D2E3-4BCE-A687-F445BA22A809}" type="pres">
      <dgm:prSet presAssocID="{5FE59714-8592-43A5-9B9C-506A77C27671}" presName="composite" presStyleCnt="0"/>
      <dgm:spPr/>
    </dgm:pt>
    <dgm:pt modelId="{D43E3F91-1244-4F2D-8EFA-5E09144B5C59}" type="pres">
      <dgm:prSet presAssocID="{5FE59714-8592-43A5-9B9C-506A77C27671}" presName="imgShp" presStyleLbl="fgImgPlace1" presStyleIdx="2" presStyleCnt="4"/>
      <dgm:spPr/>
    </dgm:pt>
    <dgm:pt modelId="{9338257D-6901-4F07-84C9-DB25E24A1568}" type="pres">
      <dgm:prSet presAssocID="{5FE59714-8592-43A5-9B9C-506A77C27671}" presName="txShp" presStyleLbl="node1" presStyleIdx="2" presStyleCnt="4">
        <dgm:presLayoutVars>
          <dgm:bulletEnabled val="1"/>
        </dgm:presLayoutVars>
      </dgm:prSet>
      <dgm:spPr/>
    </dgm:pt>
    <dgm:pt modelId="{CBCB6915-9C89-46D7-8EF4-F9B51058934F}" type="pres">
      <dgm:prSet presAssocID="{7B5F2943-EF21-4BC2-84FF-E35E062F0990}" presName="spacing" presStyleCnt="0"/>
      <dgm:spPr/>
    </dgm:pt>
    <dgm:pt modelId="{4B3F2FB1-D19F-4399-827A-BED629B69402}" type="pres">
      <dgm:prSet presAssocID="{14641DE2-8947-437B-9F97-9483114DEC0E}" presName="composite" presStyleCnt="0"/>
      <dgm:spPr/>
    </dgm:pt>
    <dgm:pt modelId="{DCBD32BC-26CF-4D60-B463-0B9E54CB14DD}" type="pres">
      <dgm:prSet presAssocID="{14641DE2-8947-437B-9F97-9483114DEC0E}" presName="imgShp" presStyleLbl="fgImgPlace1" presStyleIdx="3" presStyleCnt="4"/>
      <dgm:spPr/>
    </dgm:pt>
    <dgm:pt modelId="{485BA3BD-3C06-4B4C-B6CE-35DC403B8AA6}" type="pres">
      <dgm:prSet presAssocID="{14641DE2-8947-437B-9F97-9483114DEC0E}" presName="txShp" presStyleLbl="node1" presStyleIdx="3" presStyleCnt="4">
        <dgm:presLayoutVars>
          <dgm:bulletEnabled val="1"/>
        </dgm:presLayoutVars>
      </dgm:prSet>
      <dgm:spPr/>
    </dgm:pt>
  </dgm:ptLst>
  <dgm:cxnLst>
    <dgm:cxn modelId="{50CD23C5-142E-4E00-AC57-22152C01C1AD}" type="presOf" srcId="{F001F893-6A61-4B44-8766-EB15F13B446C}" destId="{6B3019F5-A211-44E8-80AE-E1AF40C5AAEA}" srcOrd="0" destOrd="0" presId="urn:microsoft.com/office/officeart/2005/8/layout/vList3"/>
    <dgm:cxn modelId="{21E6B4BB-13E4-48A6-849E-9B17DB49C5F1}" srcId="{19D2D66B-33E9-4EB6-A91D-9101A92B39B3}" destId="{5FE59714-8592-43A5-9B9C-506A77C27671}" srcOrd="2" destOrd="0" parTransId="{69ADC2C9-424F-4016-B7D3-F09BE5412C7C}" sibTransId="{7B5F2943-EF21-4BC2-84FF-E35E062F0990}"/>
    <dgm:cxn modelId="{479A0C76-0DA8-4CCA-9401-ADFF65C8F335}" type="presOf" srcId="{14641DE2-8947-437B-9F97-9483114DEC0E}" destId="{485BA3BD-3C06-4B4C-B6CE-35DC403B8AA6}" srcOrd="0" destOrd="0" presId="urn:microsoft.com/office/officeart/2005/8/layout/vList3"/>
    <dgm:cxn modelId="{C78296B8-F5A7-4D39-AD0E-392912A3C26D}" type="presOf" srcId="{5FE59714-8592-43A5-9B9C-506A77C27671}" destId="{9338257D-6901-4F07-84C9-DB25E24A1568}" srcOrd="0" destOrd="0" presId="urn:microsoft.com/office/officeart/2005/8/layout/vList3"/>
    <dgm:cxn modelId="{FF50724D-7166-4732-836F-DA867625196D}" srcId="{19D2D66B-33E9-4EB6-A91D-9101A92B39B3}" destId="{F22CFE5D-A697-4B9D-A070-1E8F60DF6BFE}" srcOrd="0" destOrd="0" parTransId="{E7352B81-3931-468A-99E1-7E5B676E5C2A}" sibTransId="{2B6D2022-1818-48AD-AE36-431723652927}"/>
    <dgm:cxn modelId="{5735EDCF-D897-4B24-AD7E-2B8B4EC8385C}" srcId="{19D2D66B-33E9-4EB6-A91D-9101A92B39B3}" destId="{F001F893-6A61-4B44-8766-EB15F13B446C}" srcOrd="1" destOrd="0" parTransId="{2FB7D17E-B636-4CF9-9010-EA62855FDC83}" sibTransId="{14667033-F42C-4283-84E8-8000B618C573}"/>
    <dgm:cxn modelId="{F50A6DE3-2683-4906-8153-38D3D18C4FDC}" type="presOf" srcId="{F22CFE5D-A697-4B9D-A070-1E8F60DF6BFE}" destId="{B4C94FBE-09DE-4064-A71F-3D24FD8A79F9}" srcOrd="0" destOrd="0" presId="urn:microsoft.com/office/officeart/2005/8/layout/vList3"/>
    <dgm:cxn modelId="{53E991DF-EE10-4A54-BD0B-FFE44F9849C7}" srcId="{19D2D66B-33E9-4EB6-A91D-9101A92B39B3}" destId="{14641DE2-8947-437B-9F97-9483114DEC0E}" srcOrd="3" destOrd="0" parTransId="{14005736-6DB1-4429-B5BF-0B0B6F00F457}" sibTransId="{5770FB16-B53A-4041-8994-699D9AFACCDE}"/>
    <dgm:cxn modelId="{A8D868D0-A1C4-47BF-832E-4780E9857CF2}" type="presOf" srcId="{19D2D66B-33E9-4EB6-A91D-9101A92B39B3}" destId="{875DBB2C-160F-41F1-92C5-E21C1FAD87F1}" srcOrd="0" destOrd="0" presId="urn:microsoft.com/office/officeart/2005/8/layout/vList3"/>
    <dgm:cxn modelId="{05562EEB-EEA8-4430-A4C6-1E23F9FD8311}" type="presParOf" srcId="{875DBB2C-160F-41F1-92C5-E21C1FAD87F1}" destId="{61CDC07E-2C80-40D6-AF38-16784D6E2E8C}" srcOrd="0" destOrd="0" presId="urn:microsoft.com/office/officeart/2005/8/layout/vList3"/>
    <dgm:cxn modelId="{B7150DF6-0A41-45AD-9516-B2A89928EC39}" type="presParOf" srcId="{61CDC07E-2C80-40D6-AF38-16784D6E2E8C}" destId="{1329D759-D27D-4698-8C73-9E48205F1EC4}" srcOrd="0" destOrd="0" presId="urn:microsoft.com/office/officeart/2005/8/layout/vList3"/>
    <dgm:cxn modelId="{CEF50226-4D83-4D29-B1D7-7C68A9101AC7}" type="presParOf" srcId="{61CDC07E-2C80-40D6-AF38-16784D6E2E8C}" destId="{B4C94FBE-09DE-4064-A71F-3D24FD8A79F9}" srcOrd="1" destOrd="0" presId="urn:microsoft.com/office/officeart/2005/8/layout/vList3"/>
    <dgm:cxn modelId="{C0277FED-255D-409C-98A1-4D4909CE20FF}" type="presParOf" srcId="{875DBB2C-160F-41F1-92C5-E21C1FAD87F1}" destId="{E3D42223-A343-42B7-959D-5BCB9BD5455E}" srcOrd="1" destOrd="0" presId="urn:microsoft.com/office/officeart/2005/8/layout/vList3"/>
    <dgm:cxn modelId="{86C92A4E-4D7F-44E3-A50D-75D8F361A961}" type="presParOf" srcId="{875DBB2C-160F-41F1-92C5-E21C1FAD87F1}" destId="{0695CCCC-75B1-4E33-B758-6EE5949E714E}" srcOrd="2" destOrd="0" presId="urn:microsoft.com/office/officeart/2005/8/layout/vList3"/>
    <dgm:cxn modelId="{7C8DFAB0-D06B-4405-93BA-DF981FD47102}" type="presParOf" srcId="{0695CCCC-75B1-4E33-B758-6EE5949E714E}" destId="{34763D77-69A8-44F3-AA96-FA788E527E98}" srcOrd="0" destOrd="0" presId="urn:microsoft.com/office/officeart/2005/8/layout/vList3"/>
    <dgm:cxn modelId="{23D91CE0-129C-4652-8AEB-014E470C9859}" type="presParOf" srcId="{0695CCCC-75B1-4E33-B758-6EE5949E714E}" destId="{6B3019F5-A211-44E8-80AE-E1AF40C5AAEA}" srcOrd="1" destOrd="0" presId="urn:microsoft.com/office/officeart/2005/8/layout/vList3"/>
    <dgm:cxn modelId="{41547F5D-A06C-49B9-BAD0-E39FB830FDE5}" type="presParOf" srcId="{875DBB2C-160F-41F1-92C5-E21C1FAD87F1}" destId="{A680ECA2-E3C6-4112-92DE-C4F0A73BC397}" srcOrd="3" destOrd="0" presId="urn:microsoft.com/office/officeart/2005/8/layout/vList3"/>
    <dgm:cxn modelId="{D20C9792-6E0D-4322-960B-252797E8111E}" type="presParOf" srcId="{875DBB2C-160F-41F1-92C5-E21C1FAD87F1}" destId="{C4097F1F-D2E3-4BCE-A687-F445BA22A809}" srcOrd="4" destOrd="0" presId="urn:microsoft.com/office/officeart/2005/8/layout/vList3"/>
    <dgm:cxn modelId="{14A4C571-AD20-4134-9C58-3912D8405ABF}" type="presParOf" srcId="{C4097F1F-D2E3-4BCE-A687-F445BA22A809}" destId="{D43E3F91-1244-4F2D-8EFA-5E09144B5C59}" srcOrd="0" destOrd="0" presId="urn:microsoft.com/office/officeart/2005/8/layout/vList3"/>
    <dgm:cxn modelId="{C69A34B3-6091-4E12-A5C8-CF8A05D010D7}" type="presParOf" srcId="{C4097F1F-D2E3-4BCE-A687-F445BA22A809}" destId="{9338257D-6901-4F07-84C9-DB25E24A1568}" srcOrd="1" destOrd="0" presId="urn:microsoft.com/office/officeart/2005/8/layout/vList3"/>
    <dgm:cxn modelId="{AA5705BC-441A-43E1-9436-47F0C43B7C6C}" type="presParOf" srcId="{875DBB2C-160F-41F1-92C5-E21C1FAD87F1}" destId="{CBCB6915-9C89-46D7-8EF4-F9B51058934F}" srcOrd="5" destOrd="0" presId="urn:microsoft.com/office/officeart/2005/8/layout/vList3"/>
    <dgm:cxn modelId="{CFE30DBC-03D8-428A-B3F6-65557C070137}" type="presParOf" srcId="{875DBB2C-160F-41F1-92C5-E21C1FAD87F1}" destId="{4B3F2FB1-D19F-4399-827A-BED629B69402}" srcOrd="6" destOrd="0" presId="urn:microsoft.com/office/officeart/2005/8/layout/vList3"/>
    <dgm:cxn modelId="{D2F11D59-6368-4C41-AF4C-29F9A588C769}" type="presParOf" srcId="{4B3F2FB1-D19F-4399-827A-BED629B69402}" destId="{DCBD32BC-26CF-4D60-B463-0B9E54CB14DD}" srcOrd="0" destOrd="0" presId="urn:microsoft.com/office/officeart/2005/8/layout/vList3"/>
    <dgm:cxn modelId="{1DDC8B93-ABEC-400E-B659-8E8217F46046}" type="presParOf" srcId="{4B3F2FB1-D19F-4399-827A-BED629B69402}" destId="{485BA3BD-3C06-4B4C-B6CE-35DC403B8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E699B-46BD-4855-ACE0-2CE3EA405ABF}">
      <dsp:nvSpPr>
        <dsp:cNvPr id="0" name=""/>
        <dsp:cNvSpPr/>
      </dsp:nvSpPr>
      <dsp:spPr>
        <a:xfrm>
          <a:off x="4854291" y="173"/>
          <a:ext cx="2028830" cy="13187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happening &amp; why?</a:t>
          </a:r>
        </a:p>
      </dsp:txBody>
      <dsp:txXfrm>
        <a:off x="4918667" y="64549"/>
        <a:ext cx="1900078" cy="1189987"/>
      </dsp:txXfrm>
    </dsp:sp>
    <dsp:sp modelId="{B79F80AB-8D7F-4A6F-9310-C002C8B396D1}">
      <dsp:nvSpPr>
        <dsp:cNvPr id="0" name=""/>
        <dsp:cNvSpPr/>
      </dsp:nvSpPr>
      <dsp:spPr>
        <a:xfrm>
          <a:off x="4107832" y="659543"/>
          <a:ext cx="3521749" cy="3521749"/>
        </a:xfrm>
        <a:custGeom>
          <a:avLst/>
          <a:gdLst/>
          <a:ahLst/>
          <a:cxnLst/>
          <a:rect l="0" t="0" r="0" b="0"/>
          <a:pathLst>
            <a:path>
              <a:moveTo>
                <a:pt x="3048398" y="559641"/>
              </a:moveTo>
              <a:arcTo wR="1760874" hR="1760874" stAng="19019146" swAng="2304981"/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99022-3818-49B3-AA0C-56900E3C4EF7}">
      <dsp:nvSpPr>
        <dsp:cNvPr id="0" name=""/>
        <dsp:cNvSpPr/>
      </dsp:nvSpPr>
      <dsp:spPr>
        <a:xfrm>
          <a:off x="6379254" y="2641485"/>
          <a:ext cx="2028830" cy="13187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will happen?</a:t>
          </a:r>
        </a:p>
      </dsp:txBody>
      <dsp:txXfrm>
        <a:off x="6443630" y="2705861"/>
        <a:ext cx="1900078" cy="1189987"/>
      </dsp:txXfrm>
    </dsp:sp>
    <dsp:sp modelId="{187BAA1A-4FCB-4802-B01B-15CF49DAFC17}">
      <dsp:nvSpPr>
        <dsp:cNvPr id="0" name=""/>
        <dsp:cNvSpPr/>
      </dsp:nvSpPr>
      <dsp:spPr>
        <a:xfrm>
          <a:off x="4107832" y="659543"/>
          <a:ext cx="3521749" cy="3521749"/>
        </a:xfrm>
        <a:custGeom>
          <a:avLst/>
          <a:gdLst/>
          <a:ahLst/>
          <a:cxnLst/>
          <a:rect l="0" t="0" r="0" b="0"/>
          <a:pathLst>
            <a:path>
              <a:moveTo>
                <a:pt x="2302137" y="3436498"/>
              </a:moveTo>
              <a:arcTo wR="1760874" hR="1760874" stAng="4325906" swAng="2148188"/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C7E62-EC31-4EAB-8A55-5BE879115504}">
      <dsp:nvSpPr>
        <dsp:cNvPr id="0" name=""/>
        <dsp:cNvSpPr/>
      </dsp:nvSpPr>
      <dsp:spPr>
        <a:xfrm>
          <a:off x="3329329" y="2641485"/>
          <a:ext cx="2028830" cy="13187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should we do?</a:t>
          </a:r>
        </a:p>
      </dsp:txBody>
      <dsp:txXfrm>
        <a:off x="3393705" y="2705861"/>
        <a:ext cx="1900078" cy="1189987"/>
      </dsp:txXfrm>
    </dsp:sp>
    <dsp:sp modelId="{1161BC74-D4C0-40AA-8110-07D37EECD267}">
      <dsp:nvSpPr>
        <dsp:cNvPr id="0" name=""/>
        <dsp:cNvSpPr/>
      </dsp:nvSpPr>
      <dsp:spPr>
        <a:xfrm>
          <a:off x="4107832" y="659543"/>
          <a:ext cx="3521749" cy="3521749"/>
        </a:xfrm>
        <a:custGeom>
          <a:avLst/>
          <a:gdLst/>
          <a:ahLst/>
          <a:cxnLst/>
          <a:rect l="0" t="0" r="0" b="0"/>
          <a:pathLst>
            <a:path>
              <a:moveTo>
                <a:pt x="5666" y="1619719"/>
              </a:moveTo>
              <a:arcTo wR="1760874" hR="1760874" stAng="11075872" swAng="2304981"/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356A2-8084-495F-B81E-5B29D8805E37}">
      <dsp:nvSpPr>
        <dsp:cNvPr id="0" name=""/>
        <dsp:cNvSpPr/>
      </dsp:nvSpPr>
      <dsp:spPr>
        <a:xfrm>
          <a:off x="376807" y="324415"/>
          <a:ext cx="2728168" cy="8525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462" tIns="83820" rIns="83820" bIns="83820" numCol="1" spcCol="1270" anchor="ctr" anchorCtr="0">
          <a:noAutofit/>
        </a:bodyPr>
        <a:lstStyle/>
        <a:p>
          <a:pPr marL="0" lvl="0" indent="0" algn="l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Increased latency</a:t>
          </a:r>
        </a:p>
      </dsp:txBody>
      <dsp:txXfrm>
        <a:off x="376807" y="324415"/>
        <a:ext cx="2728168" cy="852552"/>
      </dsp:txXfrm>
    </dsp:sp>
    <dsp:sp modelId="{15419A05-5139-49E5-82C5-84F9FF6B0546}">
      <dsp:nvSpPr>
        <dsp:cNvPr id="0" name=""/>
        <dsp:cNvSpPr/>
      </dsp:nvSpPr>
      <dsp:spPr>
        <a:xfrm>
          <a:off x="263133" y="201269"/>
          <a:ext cx="596786" cy="8951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9A4FD-94F8-4874-8002-6D4A824116A6}">
      <dsp:nvSpPr>
        <dsp:cNvPr id="0" name=""/>
        <dsp:cNvSpPr/>
      </dsp:nvSpPr>
      <dsp:spPr>
        <a:xfrm>
          <a:off x="376807" y="1397684"/>
          <a:ext cx="2728168" cy="8525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462" tIns="83820" rIns="83820" bIns="83820" numCol="1" spcCol="1270" anchor="ctr" anchorCtr="0">
          <a:noAutofit/>
        </a:bodyPr>
        <a:lstStyle/>
        <a:p>
          <a:pPr marL="0" lvl="0" indent="0" algn="l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Lack of visibility</a:t>
          </a:r>
        </a:p>
      </dsp:txBody>
      <dsp:txXfrm>
        <a:off x="376807" y="1397684"/>
        <a:ext cx="2728168" cy="852552"/>
      </dsp:txXfrm>
    </dsp:sp>
    <dsp:sp modelId="{724D1EE5-F44B-41CA-B0C5-BE6D671DA1AC}">
      <dsp:nvSpPr>
        <dsp:cNvPr id="0" name=""/>
        <dsp:cNvSpPr/>
      </dsp:nvSpPr>
      <dsp:spPr>
        <a:xfrm>
          <a:off x="263133" y="1274538"/>
          <a:ext cx="596786" cy="8951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7D259-9207-4112-9383-91AB3A99DADB}">
      <dsp:nvSpPr>
        <dsp:cNvPr id="0" name=""/>
        <dsp:cNvSpPr/>
      </dsp:nvSpPr>
      <dsp:spPr>
        <a:xfrm>
          <a:off x="376807" y="2470953"/>
          <a:ext cx="2728168" cy="8525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462" tIns="83820" rIns="83820" bIns="83820" numCol="1" spcCol="1270" anchor="ctr" anchorCtr="0">
          <a:noAutofit/>
        </a:bodyPr>
        <a:lstStyle/>
        <a:p>
          <a:pPr marL="0" lvl="0" indent="0" algn="l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Poor coordination</a:t>
          </a:r>
        </a:p>
      </dsp:txBody>
      <dsp:txXfrm>
        <a:off x="376807" y="2470953"/>
        <a:ext cx="2728168" cy="852552"/>
      </dsp:txXfrm>
    </dsp:sp>
    <dsp:sp modelId="{890FDD26-AE11-4641-A8A8-9E5105FB5DC5}">
      <dsp:nvSpPr>
        <dsp:cNvPr id="0" name=""/>
        <dsp:cNvSpPr/>
      </dsp:nvSpPr>
      <dsp:spPr>
        <a:xfrm>
          <a:off x="263133" y="2347807"/>
          <a:ext cx="596786" cy="8951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94FBE-09DE-4064-A71F-3D24FD8A79F9}">
      <dsp:nvSpPr>
        <dsp:cNvPr id="0" name=""/>
        <dsp:cNvSpPr/>
      </dsp:nvSpPr>
      <dsp:spPr>
        <a:xfrm rot="10800000">
          <a:off x="648084" y="762"/>
          <a:ext cx="2070933" cy="5058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9" tIns="60960" rIns="113792" bIns="60960" numCol="1" spcCol="1270" anchor="ctr" anchorCtr="0">
          <a:noAutofit/>
        </a:bodyPr>
        <a:lstStyle/>
        <a:p>
          <a:pPr marL="0" lvl="0" indent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Assumptions</a:t>
          </a:r>
        </a:p>
      </dsp:txBody>
      <dsp:txXfrm rot="10800000">
        <a:off x="774542" y="762"/>
        <a:ext cx="1944475" cy="505834"/>
      </dsp:txXfrm>
    </dsp:sp>
    <dsp:sp modelId="{1329D759-D27D-4698-8C73-9E48205F1EC4}">
      <dsp:nvSpPr>
        <dsp:cNvPr id="0" name=""/>
        <dsp:cNvSpPr/>
      </dsp:nvSpPr>
      <dsp:spPr>
        <a:xfrm>
          <a:off x="395167" y="762"/>
          <a:ext cx="505834" cy="50583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019F5-A211-44E8-80AE-E1AF40C5AAEA}">
      <dsp:nvSpPr>
        <dsp:cNvPr id="0" name=""/>
        <dsp:cNvSpPr/>
      </dsp:nvSpPr>
      <dsp:spPr>
        <a:xfrm rot="10800000">
          <a:off x="648084" y="657592"/>
          <a:ext cx="2070933" cy="5058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9" tIns="60960" rIns="113792" bIns="60960" numCol="1" spcCol="1270" anchor="ctr" anchorCtr="0">
          <a:noAutofit/>
        </a:bodyPr>
        <a:lstStyle/>
        <a:p>
          <a:pPr marL="0" lvl="0" indent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Statuses</a:t>
          </a:r>
        </a:p>
      </dsp:txBody>
      <dsp:txXfrm rot="10800000">
        <a:off x="774542" y="657592"/>
        <a:ext cx="1944475" cy="505834"/>
      </dsp:txXfrm>
    </dsp:sp>
    <dsp:sp modelId="{34763D77-69A8-44F3-AA96-FA788E527E98}">
      <dsp:nvSpPr>
        <dsp:cNvPr id="0" name=""/>
        <dsp:cNvSpPr/>
      </dsp:nvSpPr>
      <dsp:spPr>
        <a:xfrm>
          <a:off x="395167" y="657592"/>
          <a:ext cx="505834" cy="50583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8257D-6901-4F07-84C9-DB25E24A1568}">
      <dsp:nvSpPr>
        <dsp:cNvPr id="0" name=""/>
        <dsp:cNvSpPr/>
      </dsp:nvSpPr>
      <dsp:spPr>
        <a:xfrm rot="10800000">
          <a:off x="648084" y="1314422"/>
          <a:ext cx="2070933" cy="5058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9" tIns="60960" rIns="113792" bIns="60960" numCol="1" spcCol="1270" anchor="ctr" anchorCtr="0">
          <a:noAutofit/>
        </a:bodyPr>
        <a:lstStyle/>
        <a:p>
          <a:pPr marL="0" lvl="0" indent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Projections</a:t>
          </a:r>
        </a:p>
      </dsp:txBody>
      <dsp:txXfrm rot="10800000">
        <a:off x="774542" y="1314422"/>
        <a:ext cx="1944475" cy="505834"/>
      </dsp:txXfrm>
    </dsp:sp>
    <dsp:sp modelId="{D43E3F91-1244-4F2D-8EFA-5E09144B5C59}">
      <dsp:nvSpPr>
        <dsp:cNvPr id="0" name=""/>
        <dsp:cNvSpPr/>
      </dsp:nvSpPr>
      <dsp:spPr>
        <a:xfrm>
          <a:off x="395167" y="1314422"/>
          <a:ext cx="505834" cy="50583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BA3BD-3C06-4B4C-B6CE-35DC403B8AA6}">
      <dsp:nvSpPr>
        <dsp:cNvPr id="0" name=""/>
        <dsp:cNvSpPr/>
      </dsp:nvSpPr>
      <dsp:spPr>
        <a:xfrm rot="10800000">
          <a:off x="648084" y="1971252"/>
          <a:ext cx="2070933" cy="5058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9" tIns="60960" rIns="113792" bIns="60960" numCol="1" spcCol="1270" anchor="ctr" anchorCtr="0">
          <a:noAutofit/>
        </a:bodyPr>
        <a:lstStyle/>
        <a:p>
          <a:pPr marL="0" lvl="0" indent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Pending Actions</a:t>
          </a:r>
        </a:p>
      </dsp:txBody>
      <dsp:txXfrm rot="10800000">
        <a:off x="774542" y="1971252"/>
        <a:ext cx="1944475" cy="505834"/>
      </dsp:txXfrm>
    </dsp:sp>
    <dsp:sp modelId="{DCBD32BC-26CF-4D60-B463-0B9E54CB14DD}">
      <dsp:nvSpPr>
        <dsp:cNvPr id="0" name=""/>
        <dsp:cNvSpPr/>
      </dsp:nvSpPr>
      <dsp:spPr>
        <a:xfrm>
          <a:off x="395167" y="1971252"/>
          <a:ext cx="505834" cy="50583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9A5BA-11C1-4E92-A012-8A455742BCE1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39048-E969-443E-95EF-F43D6881A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3936-2FC1-4680-8B97-5892452E52C3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C5B10-D119-4B52-92D9-9F127D78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E03B-5EAA-46FB-86EB-3F4AA4F58B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5B10-D119-4B52-92D9-9F127D78C9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5B10-D119-4B52-92D9-9F127D78C9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5B10-D119-4B52-92D9-9F127D78C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0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E03B-5EAA-46FB-86EB-3F4AA4F58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52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10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0" y="-2929"/>
            <a:ext cx="12191999" cy="686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68419" y="2900116"/>
            <a:ext cx="5655138" cy="424732"/>
          </a:xfrm>
          <a:prstGeom prst="rect">
            <a:avLst/>
          </a:prstGeom>
          <a:noFill/>
        </p:spPr>
        <p:txBody>
          <a:bodyPr wrap="none" lIns="182880" rIns="182880">
            <a:spAutoFit/>
          </a:bodyPr>
          <a:lstStyle>
            <a:lvl1pPr marL="0" indent="0" algn="ctr">
              <a:buNone/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dreamstime_m_31029923-filtered.jpe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6727016" y="3207520"/>
            <a:ext cx="5464984" cy="3650481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icture5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6509375" y="3783291"/>
            <a:ext cx="2410231" cy="1426253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0" y="1786223"/>
            <a:ext cx="12191999" cy="1102155"/>
          </a:xfrm>
          <a:solidFill>
            <a:schemeClr val="bg1">
              <a:lumMod val="75000"/>
              <a:alpha val="50196"/>
            </a:schemeClr>
          </a:solidFill>
        </p:spPr>
        <p:txBody>
          <a:bodyPr anchor="ctr" anchorCtr="0">
            <a:normAutofit/>
          </a:bodyPr>
          <a:lstStyle>
            <a:lvl1pPr algn="ctr">
              <a:defRPr sz="5333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88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25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4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9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7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130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17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61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00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4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1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67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9456" y="329184"/>
            <a:ext cx="10753344" cy="899471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2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for Screensh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29184"/>
            <a:ext cx="10753344" cy="899471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45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6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43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08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365125"/>
            <a:ext cx="10753344" cy="899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sz="1800" dirty="0">
                <a:latin typeface="+mn-lt"/>
              </a:rPr>
              <a:t>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422658"/>
            <a:ext cx="10753344" cy="4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28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60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ts val="3600"/>
        </a:lnSpc>
        <a:spcBef>
          <a:spcPts val="0"/>
        </a:spcBef>
        <a:spcAft>
          <a:spcPts val="0"/>
        </a:spcAft>
        <a:buNone/>
        <a:defRPr sz="3200" kern="1200" baseline="0">
          <a:solidFill>
            <a:schemeClr val="tx1"/>
          </a:solidFill>
          <a:latin typeface="Segoe UI Black" panose="020B0A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Segoe UI Semilight" panose="020B0402040204020203" pitchFamily="34" charset="0"/>
        <a:buNone/>
        <a:defRPr sz="20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282575" indent="-282575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›"/>
        <a:defRPr sz="1600" kern="120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2pPr>
      <a:lvl3pPr marL="574675" indent="-292100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›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3pPr>
      <a:lvl4pPr marL="855663" indent="-2809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›"/>
        <a:defRPr sz="1200" kern="120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4pPr>
      <a:lvl5pPr marL="1147763" indent="-292100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›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477" y="109033"/>
            <a:ext cx="11245915" cy="8526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478" y="1143039"/>
            <a:ext cx="11211045" cy="5193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1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Tx/>
        <a:buSzPct val="80000"/>
        <a:buFont typeface="Webdings" panose="05030102010509060703" pitchFamily="18" charset="2"/>
        <a:buChar char="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Tx/>
        <a:buSzPct val="80000"/>
        <a:buFont typeface="Webdings" panose="05030102010509060703" pitchFamily="18" charset="2"/>
        <a:buChar char="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Tx/>
        <a:buSzPct val="80000"/>
        <a:buFont typeface="Webdings" panose="05030102010509060703" pitchFamily="18" charset="2"/>
        <a:buChar char="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Tx/>
        <a:buSzPct val="80000"/>
        <a:buFont typeface="Webdings" panose="05030102010509060703" pitchFamily="18" charset="2"/>
        <a:buChar char="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Tx/>
        <a:buSzPct val="80000"/>
        <a:buFont typeface="Webdings" panose="05030102010509060703" pitchFamily="18" charset="2"/>
        <a:buChar char="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2670006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265" y="0"/>
            <a:ext cx="11626735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Segoe UI Black"/>
            </a:endParaRP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Segoe UI Black"/>
              </a:rPr>
              <a:t>What Can Incumbents Learn From Leading Platforms?</a:t>
            </a:r>
          </a:p>
          <a:p>
            <a:pPr algn="ctr"/>
            <a:endParaRPr lang="en-US" sz="3600" dirty="0">
              <a:solidFill>
                <a:prstClr val="white"/>
              </a:solidFill>
              <a:latin typeface="Segoe UI Black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Segoe UI Black"/>
              </a:rPr>
              <a:t>Case for A Cognitive Decision Management Platform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69172"/>
            <a:ext cx="12192000" cy="48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Segoe UI Black"/>
              <a:cs typeface="Lato Black" panose="020F0A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489" y="4229100"/>
            <a:ext cx="37625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Sanjiv Sidhu</a:t>
            </a:r>
          </a:p>
          <a:p>
            <a:pPr algn="ctr"/>
            <a:r>
              <a:rPr lang="en-US" sz="2800" dirty="0"/>
              <a:t>Founder and Chairman</a:t>
            </a:r>
          </a:p>
          <a:p>
            <a:pPr algn="ctr"/>
            <a:r>
              <a:rPr lang="en-US" sz="2800" dirty="0"/>
              <a:t>o9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50183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261" y="2253482"/>
            <a:ext cx="7265851" cy="32975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2509" y="6221073"/>
            <a:ext cx="10620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Multi-directional, real-time propagation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risks, opportunities, and plan changes facilitated by AI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Faster, collaborative, and smarter decision making </a:t>
            </a:r>
            <a:r>
              <a:rPr lang="en-U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global insight to tradeoffs, and constraints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does Cognitive Decision Management Platform  support integrated decision making?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1315" y="5630155"/>
            <a:ext cx="6954716" cy="366196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Data Sources Layer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1315" y="1765061"/>
            <a:ext cx="6954716" cy="366196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Collaboration Layer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47346" y="2253481"/>
            <a:ext cx="1529861" cy="2986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Computation</a:t>
            </a:r>
          </a:p>
          <a:p>
            <a:r>
              <a:rPr lang="en-US" dirty="0">
                <a:solidFill>
                  <a:srgbClr val="000000"/>
                </a:solidFill>
              </a:rPr>
              <a:t>Model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Knowledge Model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5230" y="2238897"/>
            <a:ext cx="184638" cy="128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9623" y="3817637"/>
            <a:ext cx="184638" cy="1441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7550" y="2039815"/>
            <a:ext cx="114296" cy="33059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Characteristics of Cognitive Decision Management Platform</a:t>
            </a:r>
            <a:br>
              <a:rPr lang="en-US" dirty="0"/>
            </a:b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VISIBILITY 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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ANALYTICS 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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PLANNING 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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COLLABORATION 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 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LEARNING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8968" y="4275840"/>
            <a:ext cx="2560320" cy="457200"/>
            <a:chOff x="593798" y="3582761"/>
            <a:chExt cx="2560320" cy="457200"/>
          </a:xfrm>
        </p:grpSpPr>
        <p:sp>
          <p:nvSpPr>
            <p:cNvPr id="5" name="Shape 33"/>
            <p:cNvSpPr/>
            <p:nvPr/>
          </p:nvSpPr>
          <p:spPr>
            <a:xfrm>
              <a:off x="593798" y="3582761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SYNCHRONIZED PLANS</a:t>
              </a:r>
            </a:p>
          </p:txBody>
        </p:sp>
        <p:pic>
          <p:nvPicPr>
            <p:cNvPr id="6" name="ic_explore_black_36dp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46684" y="3665057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628968" y="2232375"/>
            <a:ext cx="2560320" cy="457200"/>
            <a:chOff x="593798" y="2900336"/>
            <a:chExt cx="2560320" cy="457200"/>
          </a:xfrm>
        </p:grpSpPr>
        <p:sp>
          <p:nvSpPr>
            <p:cNvPr id="8" name="Shape 35"/>
            <p:cNvSpPr/>
            <p:nvPr/>
          </p:nvSpPr>
          <p:spPr>
            <a:xfrm>
              <a:off x="593798" y="2900336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TRUSTED FORECASTS</a:t>
              </a:r>
            </a:p>
          </p:txBody>
        </p:sp>
        <p:pic>
          <p:nvPicPr>
            <p:cNvPr id="9" name="ic_loyalty_black_36dp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1897" y="2982632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628968" y="6173577"/>
            <a:ext cx="2560320" cy="457200"/>
            <a:chOff x="593798" y="6047381"/>
            <a:chExt cx="2560320" cy="457200"/>
          </a:xfrm>
        </p:grpSpPr>
        <p:sp>
          <p:nvSpPr>
            <p:cNvPr id="11" name="Shape 39"/>
            <p:cNvSpPr/>
            <p:nvPr/>
          </p:nvSpPr>
          <p:spPr>
            <a:xfrm>
              <a:off x="593798" y="6047381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lang="en-US"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HIGH ADOPTION SYSTEM</a:t>
              </a:r>
              <a:endParaRPr sz="1200" dirty="0">
                <a:latin typeface="Segoe UI Semibold" panose="020B0702040204020203" pitchFamily="34" charset="0"/>
                <a:ea typeface="Roboto Regular"/>
                <a:cs typeface="Segoe UI Semibold" panose="020B0702040204020203" pitchFamily="34" charset="0"/>
                <a:sym typeface="Roboto Regular"/>
              </a:endParaRPr>
            </a:p>
          </p:txBody>
        </p:sp>
        <p:pic>
          <p:nvPicPr>
            <p:cNvPr id="12" name="ic_stars_black_36dp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9725" y="6129677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28968" y="1616017"/>
            <a:ext cx="2560320" cy="457200"/>
            <a:chOff x="593798" y="1489821"/>
            <a:chExt cx="2560320" cy="457200"/>
          </a:xfrm>
        </p:grpSpPr>
        <p:sp>
          <p:nvSpPr>
            <p:cNvPr id="14" name="Shape 32"/>
            <p:cNvSpPr/>
            <p:nvPr/>
          </p:nvSpPr>
          <p:spPr>
            <a:xfrm>
              <a:off x="593798" y="1489821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lang="en-US"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REAL TIME VISIBILITY TO RISKS &amp; OPPORTUNITIES</a:t>
              </a:r>
              <a:endParaRPr sz="1200" dirty="0">
                <a:latin typeface="Segoe UI Semibold" panose="020B0702040204020203" pitchFamily="34" charset="0"/>
                <a:ea typeface="Roboto Regular"/>
                <a:cs typeface="Segoe UI Semibold" panose="020B0702040204020203" pitchFamily="34" charset="0"/>
                <a:sym typeface="Roboto Regular"/>
              </a:endParaRPr>
            </a:p>
          </p:txBody>
        </p:sp>
        <p:pic>
          <p:nvPicPr>
            <p:cNvPr id="15" name="ic_track_changes_black_36dp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5988" y="1589045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28968" y="5578000"/>
            <a:ext cx="2560320" cy="457200"/>
            <a:chOff x="593798" y="4947611"/>
            <a:chExt cx="2560320" cy="457200"/>
          </a:xfrm>
        </p:grpSpPr>
        <p:sp>
          <p:nvSpPr>
            <p:cNvPr id="17" name="Shape 38"/>
            <p:cNvSpPr/>
            <p:nvPr/>
          </p:nvSpPr>
          <p:spPr>
            <a:xfrm>
              <a:off x="593798" y="4947611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lang="en-US"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POST GAME ANALYTICS</a:t>
              </a:r>
              <a:endParaRPr sz="1200" dirty="0">
                <a:latin typeface="Segoe UI Semibold" panose="020B0702040204020203" pitchFamily="34" charset="0"/>
                <a:ea typeface="Roboto Regular"/>
                <a:cs typeface="Segoe UI Semibold" panose="020B0702040204020203" pitchFamily="34" charset="0"/>
                <a:sym typeface="Roboto Regular"/>
              </a:endParaRPr>
            </a:p>
          </p:txBody>
        </p:sp>
        <p:pic>
          <p:nvPicPr>
            <p:cNvPr id="18" name="ic_trending_up_black_36dp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1897" y="5029907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628968" y="4926920"/>
            <a:ext cx="2560320" cy="457200"/>
            <a:chOff x="593798" y="4265186"/>
            <a:chExt cx="2560320" cy="457200"/>
          </a:xfrm>
        </p:grpSpPr>
        <p:sp>
          <p:nvSpPr>
            <p:cNvPr id="20" name="Shape 37"/>
            <p:cNvSpPr/>
            <p:nvPr/>
          </p:nvSpPr>
          <p:spPr>
            <a:xfrm>
              <a:off x="593798" y="4265186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FAST</a:t>
              </a:r>
              <a:r>
                <a:rPr lang="en-US"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 ALIGNMENT &amp; </a:t>
              </a:r>
              <a:r>
                <a:rPr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 EXECUTION</a:t>
              </a:r>
            </a:p>
          </p:txBody>
        </p:sp>
        <p:pic>
          <p:nvPicPr>
            <p:cNvPr id="21" name="ic_done_all_black_36dp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1915" y="4347482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Rectangle 21"/>
          <p:cNvSpPr/>
          <p:nvPr/>
        </p:nvSpPr>
        <p:spPr>
          <a:xfrm>
            <a:off x="3424321" y="1616017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Early detection anywhere in the value chain, real time propagation, collaboration  </a:t>
            </a:r>
            <a:endParaRPr lang="en-US" sz="1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4321" y="2232375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One source of truth + predictive analytics + assumptions visibility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4321" y="4282430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Linked models (Product, Sales, Supply Chain) ensuring plans kept in synch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4321" y="4926920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Cutting down cycles from decision to execution through collaboration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24321" y="5578000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Performance vs. Plan analytics to drive accountability &amp; improvement actions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4321" y="6171710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Simple to use, flexible platform to drive high adoption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28968" y="2924770"/>
            <a:ext cx="2560320" cy="457200"/>
            <a:chOff x="593798" y="5507885"/>
            <a:chExt cx="2560320" cy="457200"/>
          </a:xfrm>
        </p:grpSpPr>
        <p:sp>
          <p:nvSpPr>
            <p:cNvPr id="29" name="Shape 36"/>
            <p:cNvSpPr/>
            <p:nvPr/>
          </p:nvSpPr>
          <p:spPr>
            <a:xfrm>
              <a:off x="593798" y="5507885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lang="en-US"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IDEAS TO INITIATIVES</a:t>
              </a:r>
              <a:endParaRPr sz="1200" dirty="0">
                <a:latin typeface="Segoe UI Semibold" panose="020B0702040204020203" pitchFamily="34" charset="0"/>
                <a:ea typeface="Roboto Regular"/>
                <a:cs typeface="Segoe UI Semibold" panose="020B0702040204020203" pitchFamily="34" charset="0"/>
                <a:sym typeface="Roboto Regular"/>
              </a:endParaRPr>
            </a:p>
          </p:txBody>
        </p:sp>
        <p:pic>
          <p:nvPicPr>
            <p:cNvPr id="30" name="ic_speaker_notes_black_36dp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1898" y="5590181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1" name="Rectangle 30"/>
          <p:cNvSpPr/>
          <p:nvPr/>
        </p:nvSpPr>
        <p:spPr>
          <a:xfrm>
            <a:off x="3424321" y="2927463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Create, collaborate and convert ideas to proposals to funded initiatives faster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28968" y="3576350"/>
            <a:ext cx="2560320" cy="457200"/>
            <a:chOff x="593798" y="2174432"/>
            <a:chExt cx="2560320" cy="457200"/>
          </a:xfrm>
        </p:grpSpPr>
        <p:sp>
          <p:nvSpPr>
            <p:cNvPr id="33" name="Shape 34"/>
            <p:cNvSpPr/>
            <p:nvPr/>
          </p:nvSpPr>
          <p:spPr>
            <a:xfrm>
              <a:off x="593798" y="2174432"/>
              <a:ext cx="2560320" cy="457200"/>
            </a:xfrm>
            <a:prstGeom prst="rect">
              <a:avLst/>
            </a:prstGeom>
            <a:solidFill>
              <a:srgbClr val="F5D328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lvl="1" indent="0" algn="l">
                <a:defRPr sz="1800"/>
              </a:pPr>
              <a:r>
                <a:rPr lang="en-US" sz="1200" dirty="0">
                  <a:latin typeface="Segoe UI Semibold" panose="020B0702040204020203" pitchFamily="34" charset="0"/>
                  <a:ea typeface="Roboto Regular"/>
                  <a:cs typeface="Segoe UI Semibold" panose="020B0702040204020203" pitchFamily="34" charset="0"/>
                  <a:sym typeface="Roboto Regular"/>
                </a:rPr>
                <a:t>RAPID SCENARIO PLANNING</a:t>
              </a:r>
              <a:endParaRPr sz="1200" dirty="0">
                <a:latin typeface="Segoe UI Semibold" panose="020B0702040204020203" pitchFamily="34" charset="0"/>
                <a:ea typeface="Roboto Regular"/>
                <a:cs typeface="Segoe UI Semibold" panose="020B0702040204020203" pitchFamily="34" charset="0"/>
                <a:sym typeface="Roboto Regular"/>
              </a:endParaRPr>
            </a:p>
          </p:txBody>
        </p:sp>
        <p:pic>
          <p:nvPicPr>
            <p:cNvPr id="34" name="ic_extension_black_36dp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4720" y="2265952"/>
              <a:ext cx="292608" cy="29260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5" name="Rectangle 34"/>
          <p:cNvSpPr/>
          <p:nvPr/>
        </p:nvSpPr>
        <p:spPr>
          <a:xfrm>
            <a:off x="3424321" y="3582645"/>
            <a:ext cx="8273460" cy="457200"/>
          </a:xfrm>
          <a:prstGeom prst="rect">
            <a:avLst/>
          </a:prstGeom>
          <a:solidFill>
            <a:srgbClr val="0076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Evaluate financial tradeoffs, resource (budgets, people, supply) constraints</a:t>
            </a:r>
            <a:endParaRPr lang="en-US" sz="1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5" y="329184"/>
            <a:ext cx="11611545" cy="899471"/>
          </a:xfrm>
        </p:spPr>
        <p:txBody>
          <a:bodyPr/>
          <a:lstStyle/>
          <a:p>
            <a:r>
              <a:rPr lang="en-US" altLang="ko-KR" sz="2800" dirty="0">
                <a:ea typeface="맑은 고딕" pitchFamily="50" charset="-127"/>
              </a:rPr>
              <a:t>Complexity and speed of business is growing exponentially</a:t>
            </a:r>
            <a:endParaRPr lang="ko-KR" altLang="en-US" sz="1050" dirty="0"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467" y="2267302"/>
            <a:ext cx="232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Increasing personalization</a:t>
            </a:r>
          </a:p>
          <a:p>
            <a:r>
              <a:rPr lang="en-US" sz="1200" b="1" dirty="0">
                <a:solidFill>
                  <a:srgbClr val="0671BD"/>
                </a:solidFill>
              </a:rPr>
              <a:t>(Amazon, Netflix)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467" y="3611782"/>
            <a:ext cx="2647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Growing multi-channel sales complexity</a:t>
            </a:r>
          </a:p>
          <a:p>
            <a:r>
              <a:rPr lang="en-US" sz="1200" b="1" dirty="0">
                <a:solidFill>
                  <a:srgbClr val="0671BD"/>
                </a:solidFill>
              </a:rPr>
              <a:t>(Frito Lay)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9514" y="2267303"/>
            <a:ext cx="2238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Shortening product innovation cycles</a:t>
            </a:r>
          </a:p>
          <a:p>
            <a:r>
              <a:rPr lang="en-US" sz="1200" b="1" dirty="0">
                <a:solidFill>
                  <a:srgbClr val="0671BD"/>
                </a:solidFill>
              </a:rPr>
              <a:t>(Apple, Samsung, Frito Lay)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99514" y="3611782"/>
            <a:ext cx="2331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Growing non-traditional supply sources</a:t>
            </a:r>
          </a:p>
          <a:p>
            <a:r>
              <a:rPr lang="en-US" sz="1200" b="1" dirty="0">
                <a:solidFill>
                  <a:srgbClr val="0671BD"/>
                </a:solidFill>
              </a:rPr>
              <a:t>(</a:t>
            </a:r>
            <a:r>
              <a:rPr lang="en-US" sz="1200" b="1" dirty="0" err="1">
                <a:solidFill>
                  <a:srgbClr val="0671BD"/>
                </a:solidFill>
              </a:rPr>
              <a:t>Invisalign</a:t>
            </a:r>
            <a:r>
              <a:rPr lang="en-US" sz="1200" b="1" dirty="0">
                <a:solidFill>
                  <a:srgbClr val="0671BD"/>
                </a:solidFill>
              </a:rPr>
              <a:t>)</a:t>
            </a:r>
            <a:endParaRPr lang="en-US" sz="1600" b="1" dirty="0">
              <a:solidFill>
                <a:srgbClr val="0671B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99514" y="4850748"/>
            <a:ext cx="249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Growing non-traditional competition</a:t>
            </a:r>
          </a:p>
          <a:p>
            <a:r>
              <a:rPr lang="en-US" sz="1200" b="1" dirty="0">
                <a:solidFill>
                  <a:srgbClr val="0671BD"/>
                </a:solidFill>
              </a:rPr>
              <a:t>(Airbnb)</a:t>
            </a:r>
            <a:endParaRPr lang="en-US" sz="1600" b="1" dirty="0">
              <a:solidFill>
                <a:srgbClr val="0671B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3467" y="4850748"/>
            <a:ext cx="176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Arrival of </a:t>
            </a:r>
            <a:r>
              <a:rPr lang="en-US" sz="1600" b="1" dirty="0" err="1"/>
              <a:t>IoT</a:t>
            </a:r>
            <a:endParaRPr lang="en-US" sz="1600" b="1" dirty="0"/>
          </a:p>
          <a:p>
            <a:r>
              <a:rPr lang="en-US" sz="1200" b="1" dirty="0">
                <a:solidFill>
                  <a:srgbClr val="0671BD"/>
                </a:solidFill>
              </a:rPr>
              <a:t>(Uber, Google Maps)</a:t>
            </a:r>
          </a:p>
        </p:txBody>
      </p:sp>
      <p:pic>
        <p:nvPicPr>
          <p:cNvPr id="1026" name="Picture 2" descr="http://blog.1worldsync.com/wp-content/uploads/2014/07/Fotolia_63484406_Subscription_Monthly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08" y="2224078"/>
            <a:ext cx="6325135" cy="34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Requiring ever growing number of decisions to be MADE and EXECUTED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866588"/>
              </p:ext>
            </p:extLst>
          </p:nvPr>
        </p:nvGraphicFramePr>
        <p:xfrm>
          <a:off x="1151791" y="2029071"/>
          <a:ext cx="10489224" cy="36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612">
                  <a:extLst>
                    <a:ext uri="{9D8B030D-6E8A-4147-A177-3AD203B41FA5}">
                      <a16:colId xmlns:a16="http://schemas.microsoft.com/office/drawing/2014/main" val="919866124"/>
                    </a:ext>
                  </a:extLst>
                </a:gridCol>
                <a:gridCol w="5244612">
                  <a:extLst>
                    <a:ext uri="{9D8B030D-6E8A-4147-A177-3AD203B41FA5}">
                      <a16:colId xmlns:a16="http://schemas.microsoft.com/office/drawing/2014/main" val="1350910494"/>
                    </a:ext>
                  </a:extLst>
                </a:gridCol>
              </a:tblGrid>
              <a:tr h="1433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INTELLIGENTLY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ACROSS BOUNDARIES</a:t>
                      </a:r>
                      <a:r>
                        <a:rPr lang="en-US" sz="2400" baseline="0" dirty="0"/>
                        <a:t> OF ENTERPRISE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1566"/>
                  </a:ext>
                </a:extLst>
              </a:tr>
              <a:tr h="116248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Amazon</a:t>
                      </a:r>
                      <a:r>
                        <a:rPr lang="en-US" sz="2800" dirty="0"/>
                        <a:t>: 50K+ product pricing changes 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Bridgestone</a:t>
                      </a:r>
                      <a:r>
                        <a:rPr lang="en-US" sz="2800" dirty="0"/>
                        <a:t>: Guiding retail partners in assortment optimization based on </a:t>
                      </a:r>
                      <a:r>
                        <a:rPr lang="en-US" sz="2800" baseline="0" dirty="0"/>
                        <a:t>car ages &amp; values, and buying patterns by zip code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2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36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Digitization of decision management processes requires new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4" y="1529379"/>
            <a:ext cx="9781758" cy="46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1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9033"/>
            <a:ext cx="12192000" cy="8007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Resource orchestration requires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048" y="2285749"/>
            <a:ext cx="4654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</a:rPr>
              <a:t>Mastering 3 W’s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58562"/>
              </p:ext>
            </p:extLst>
          </p:nvPr>
        </p:nvGraphicFramePr>
        <p:xfrm>
          <a:off x="2794647" y="1696718"/>
          <a:ext cx="11737414" cy="442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84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9033"/>
            <a:ext cx="12192000" cy="7891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Culture shift required to master 3 W’s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3724" y="1498536"/>
            <a:ext cx="108801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</a:rPr>
              <a:t>When did you 1</a:t>
            </a:r>
            <a:r>
              <a:rPr kumimoji="0" lang="en-US" sz="8000" b="1" i="0" u="none" strike="noStrike" kern="0" cap="none" spc="0" normalizeH="0" baseline="3000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</a:rPr>
              <a:t>st</a:t>
            </a:r>
            <a:r>
              <a:rPr kumimoji="0" lang="en-US" sz="8000" b="1" i="0" u="none" strike="noStrike" kern="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</a:rPr>
              <a:t>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724" y="3312683"/>
            <a:ext cx="101825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was the speed &amp; quality of your actions?</a:t>
            </a:r>
            <a:endParaRPr kumimoji="0" lang="en-US" sz="8000" b="1" i="0" u="none" strike="noStrike" kern="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424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5" y="329184"/>
            <a:ext cx="11866527" cy="8994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Segoe UI Black" panose="020B0A02040204020203" pitchFamily="34" charset="0"/>
              </a:rPr>
              <a:t>Transforming decision making speed and intelligence is the largest value opportunity across organizations</a:t>
            </a:r>
            <a:endParaRPr lang="en-US" sz="2400" dirty="0">
              <a:latin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9183" y="1929690"/>
            <a:ext cx="7258754" cy="76944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80 Million $ incremental operating profit</a:t>
            </a:r>
            <a:r>
              <a:rPr lang="en-US" sz="2000" dirty="0">
                <a:solidFill>
                  <a:schemeClr val="bg1"/>
                </a:solidFill>
              </a:rPr>
              <a:t>         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for a 4 Billion $ Revenue Manufacturer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669183" y="3419823"/>
            <a:ext cx="7258754" cy="769441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100 Million $ incremental operating profit         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for a 10 Billion $ Retailer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69183" y="4909956"/>
            <a:ext cx="7258754" cy="769441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150 Million $ incremental operating profit</a:t>
            </a:r>
            <a:r>
              <a:rPr lang="en-US" sz="2000" dirty="0">
                <a:solidFill>
                  <a:schemeClr val="bg1"/>
                </a:solidFill>
              </a:rPr>
              <a:t>                         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for a 12 Billion $ Professional Services company</a:t>
            </a:r>
          </a:p>
        </p:txBody>
      </p:sp>
      <p:pic>
        <p:nvPicPr>
          <p:cNvPr id="13" name="KPIDevic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855" y="1352911"/>
            <a:ext cx="3401605" cy="48447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62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0" y="317438"/>
            <a:ext cx="11866527" cy="8994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Segoe UI Black" panose="020B0A02040204020203" pitchFamily="34" charset="0"/>
              </a:rPr>
              <a:t>The Problem</a:t>
            </a:r>
            <a:br>
              <a:rPr lang="en-US" sz="2800" dirty="0">
                <a:latin typeface="Segoe UI Black" panose="020B0A02040204020203" pitchFamily="34" charset="0"/>
              </a:rPr>
            </a:br>
            <a:r>
              <a:rPr lang="en-US" sz="2000" dirty="0">
                <a:latin typeface="Segoe UI Black" panose="020B0A02040204020203" pitchFamily="34" charset="0"/>
              </a:rPr>
              <a:t>Useful knowledge stuck in people’s heads &amp; other silos</a:t>
            </a:r>
            <a:endParaRPr lang="en-US" sz="1800" dirty="0">
              <a:latin typeface="Segoe UI Black" panose="020B0A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3394" y="1775235"/>
            <a:ext cx="6393085" cy="4162503"/>
            <a:chOff x="2638425" y="1361997"/>
            <a:chExt cx="6393085" cy="4162503"/>
          </a:xfrm>
        </p:grpSpPr>
        <p:sp>
          <p:nvSpPr>
            <p:cNvPr id="24" name="Rectangle 23"/>
            <p:cNvSpPr/>
            <p:nvPr/>
          </p:nvSpPr>
          <p:spPr>
            <a:xfrm>
              <a:off x="2638425" y="1361997"/>
              <a:ext cx="6393085" cy="41625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273" y="4845638"/>
              <a:ext cx="382270" cy="4793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2861" y="2995899"/>
              <a:ext cx="382270" cy="4793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11225" y="4853466"/>
              <a:ext cx="382270" cy="479315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4224724" y="2539706"/>
              <a:ext cx="1309439" cy="22708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5956917" y="2539708"/>
              <a:ext cx="1419601" cy="22708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21225" y="2995899"/>
              <a:ext cx="382270" cy="479315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3763436" y="3330098"/>
              <a:ext cx="413056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59881" y="2249533"/>
              <a:ext cx="1853405" cy="9092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552841" y="3630938"/>
              <a:ext cx="523626" cy="114983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3558308" y="3638322"/>
              <a:ext cx="456536" cy="112951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3782819" y="2245978"/>
              <a:ext cx="1635454" cy="91892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292309" y="3555992"/>
              <a:ext cx="3594957" cy="14243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763436" y="3572943"/>
              <a:ext cx="3443942" cy="14261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56554" y="1948957"/>
              <a:ext cx="382270" cy="47931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08307" y="2583792"/>
              <a:ext cx="238615" cy="21633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5092" y="4144917"/>
              <a:ext cx="238615" cy="21633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47092" y="2768677"/>
              <a:ext cx="238615" cy="21633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4195" y="5034270"/>
              <a:ext cx="238615" cy="21633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7025" y="4144917"/>
              <a:ext cx="238615" cy="21633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36462" y="2778949"/>
              <a:ext cx="238615" cy="21633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7283" y="4590581"/>
              <a:ext cx="238615" cy="21633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19555" y="3182724"/>
              <a:ext cx="238615" cy="21633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0801" y="2583792"/>
              <a:ext cx="238615" cy="21633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BF2FD"/>
                </a:clrFrom>
                <a:clrTo>
                  <a:srgbClr val="EBF2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42564" y="4581234"/>
              <a:ext cx="238615" cy="216338"/>
            </a:xfrm>
            <a:prstGeom prst="rect">
              <a:avLst/>
            </a:prstGeom>
          </p:spPr>
        </p:pic>
        <p:pic>
          <p:nvPicPr>
            <p:cNvPr id="70" name="Picture 4" descr="http://jasonlbaptiste.com/wp-content/uploads/2010/06/excel-database-most-used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140" y="2707602"/>
              <a:ext cx="303615" cy="27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http://jasonlbaptiste.com/wp-content/uploads/2010/06/excel-database-most-us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573" y="1675912"/>
              <a:ext cx="241308" cy="218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http://jasonlbaptiste.com/wp-content/uploads/2010/06/excel-database-most-used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64" y="2658494"/>
              <a:ext cx="301752" cy="27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http://jasonlbaptiste.com/wp-content/uploads/2010/06/excel-database-most-used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944" y="5026020"/>
              <a:ext cx="301752" cy="27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http://jasonlbaptiste.com/wp-content/uploads/2010/06/excel-database-most-used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510" y="5026020"/>
              <a:ext cx="301752" cy="27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5" name="Straight Arrow Connector 74"/>
            <p:cNvCxnSpPr/>
            <p:nvPr/>
          </p:nvCxnSpPr>
          <p:spPr>
            <a:xfrm>
              <a:off x="3803423" y="3453637"/>
              <a:ext cx="1181380" cy="248733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397283" y="3913798"/>
              <a:ext cx="856391" cy="958502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6586976" y="3466782"/>
              <a:ext cx="1232535" cy="223976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88" idx="2"/>
            </p:cNvCxnSpPr>
            <p:nvPr/>
          </p:nvCxnSpPr>
          <p:spPr>
            <a:xfrm>
              <a:off x="5725917" y="2575377"/>
              <a:ext cx="22262" cy="966726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61476" y="3536565"/>
              <a:ext cx="321666" cy="29163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38056" y="3541926"/>
              <a:ext cx="321666" cy="29163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29743" y="3538804"/>
              <a:ext cx="321666" cy="291635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333639" y="3829168"/>
              <a:ext cx="888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Alignment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Meetings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3559" y="3085422"/>
              <a:ext cx="215356" cy="270027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901" y="3098119"/>
              <a:ext cx="215356" cy="270027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8591" y="3239633"/>
              <a:ext cx="215356" cy="2700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5469" y="3117865"/>
              <a:ext cx="215356" cy="2700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5811" y="3130562"/>
              <a:ext cx="215356" cy="2700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0501" y="3272076"/>
              <a:ext cx="215356" cy="2700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9021" y="3106846"/>
              <a:ext cx="215356" cy="270027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363" y="3119543"/>
              <a:ext cx="215356" cy="27002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4053" y="3261057"/>
              <a:ext cx="215356" cy="270027"/>
            </a:xfrm>
            <a:prstGeom prst="rect">
              <a:avLst/>
            </a:prstGeom>
          </p:spPr>
        </p:pic>
        <p:cxnSp>
          <p:nvCxnSpPr>
            <p:cNvPr id="92" name="Straight Arrow Connector 91"/>
            <p:cNvCxnSpPr/>
            <p:nvPr/>
          </p:nvCxnSpPr>
          <p:spPr>
            <a:xfrm flipV="1">
              <a:off x="4346724" y="3904953"/>
              <a:ext cx="768596" cy="937473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3" descr="Apps_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215" y="4656277"/>
              <a:ext cx="403026" cy="31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3" descr="Apps_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637" y="2698023"/>
              <a:ext cx="403026" cy="31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3" descr="Apps_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935" y="4670121"/>
              <a:ext cx="403026" cy="31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3" descr="Apps_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270" y="1638099"/>
              <a:ext cx="340398" cy="264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Box 96"/>
            <p:cNvSpPr txBox="1"/>
            <p:nvPr/>
          </p:nvSpPr>
          <p:spPr>
            <a:xfrm>
              <a:off x="8156550" y="469095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SCM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961301" y="4690955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PLM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22963" y="3007291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CRM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46340" y="1612502"/>
              <a:ext cx="9719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Reporting</a:t>
              </a:r>
            </a:p>
          </p:txBody>
        </p:sp>
        <p:pic>
          <p:nvPicPr>
            <p:cNvPr id="101" name="Picture 3" descr="Apps_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3495" y="2658495"/>
              <a:ext cx="403026" cy="31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TextBox 101"/>
            <p:cNvSpPr txBox="1"/>
            <p:nvPr/>
          </p:nvSpPr>
          <p:spPr>
            <a:xfrm>
              <a:off x="8384729" y="2962365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ERP</a:t>
              </a:r>
            </a:p>
          </p:txBody>
        </p:sp>
        <p:cxnSp>
          <p:nvCxnSpPr>
            <p:cNvPr id="105" name="Straight Arrow Connector 104"/>
            <p:cNvCxnSpPr>
              <a:endCxn id="25" idx="1"/>
            </p:cNvCxnSpPr>
            <p:nvPr/>
          </p:nvCxnSpPr>
          <p:spPr>
            <a:xfrm flipV="1">
              <a:off x="4444709" y="5085296"/>
              <a:ext cx="2888564" cy="474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8302568"/>
              </p:ext>
            </p:extLst>
          </p:nvPr>
        </p:nvGraphicFramePr>
        <p:xfrm>
          <a:off x="8254269" y="2139070"/>
          <a:ext cx="3368109" cy="352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02525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0" y="317438"/>
            <a:ext cx="11866527" cy="8994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Segoe UI Black" panose="020B0A02040204020203" pitchFamily="34" charset="0"/>
              </a:rPr>
              <a:t>The Solution</a:t>
            </a:r>
            <a:br>
              <a:rPr lang="en-US" sz="2800" dirty="0">
                <a:latin typeface="Segoe UI Black" panose="020B0A02040204020203" pitchFamily="34" charset="0"/>
              </a:rPr>
            </a:br>
            <a:r>
              <a:rPr lang="en-US" sz="2000" dirty="0">
                <a:latin typeface="Segoe UI Black" panose="020B0A02040204020203" pitchFamily="34" charset="0"/>
              </a:rPr>
              <a:t>An Integrated Cognitive Decision Management Platform</a:t>
            </a:r>
            <a:endParaRPr lang="en-US" sz="1800" dirty="0">
              <a:latin typeface="Segoe UI Black" panose="020B0A0204020402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95654" y="1925514"/>
            <a:ext cx="8977620" cy="3941311"/>
            <a:chOff x="363959" y="1672390"/>
            <a:chExt cx="11427199" cy="4466998"/>
          </a:xfrm>
        </p:grpSpPr>
        <p:sp>
          <p:nvSpPr>
            <p:cNvPr id="103" name="Shape 900"/>
            <p:cNvSpPr/>
            <p:nvPr/>
          </p:nvSpPr>
          <p:spPr>
            <a:xfrm>
              <a:off x="9959672" y="1672390"/>
              <a:ext cx="1831486" cy="4466998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Segoe UI Semibold" panose="020B0702040204020203" pitchFamily="34" charset="0"/>
                  <a:ea typeface="Quattrocento Sans"/>
                  <a:cs typeface="Segoe UI Semibold" panose="020B0702040204020203" pitchFamily="34" charset="0"/>
                  <a:sym typeface="Quattrocento Sans"/>
                </a:rPr>
                <a:t>Performance Management</a:t>
              </a:r>
              <a:endParaRPr sz="1400" dirty="0">
                <a:solidFill>
                  <a:schemeClr val="bg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endParaRPr>
            </a:p>
          </p:txBody>
        </p:sp>
        <p:sp>
          <p:nvSpPr>
            <p:cNvPr id="104" name="Shape 900"/>
            <p:cNvSpPr/>
            <p:nvPr/>
          </p:nvSpPr>
          <p:spPr>
            <a:xfrm>
              <a:off x="2190345" y="3953972"/>
              <a:ext cx="7628083" cy="2185416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Segoe UI Semibold" panose="020B0702040204020203" pitchFamily="34" charset="0"/>
                  <a:ea typeface="Quattrocento Sans"/>
                  <a:cs typeface="Segoe UI Semibold" panose="020B0702040204020203" pitchFamily="34" charset="0"/>
                  <a:sym typeface="Quattrocento Sans"/>
                </a:rPr>
                <a:t>Functional Plans</a:t>
              </a:r>
              <a:endParaRPr sz="1400" dirty="0">
                <a:solidFill>
                  <a:schemeClr val="bg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endParaRPr>
            </a:p>
          </p:txBody>
        </p:sp>
        <p:sp>
          <p:nvSpPr>
            <p:cNvPr id="106" name="Shape 900"/>
            <p:cNvSpPr/>
            <p:nvPr/>
          </p:nvSpPr>
          <p:spPr>
            <a:xfrm>
              <a:off x="2190345" y="1672390"/>
              <a:ext cx="7628083" cy="2185383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Segoe UI Semibold" panose="020B0702040204020203" pitchFamily="34" charset="0"/>
                  <a:ea typeface="Quattrocento Sans"/>
                  <a:cs typeface="Segoe UI Semibold" panose="020B0702040204020203" pitchFamily="34" charset="0"/>
                  <a:sym typeface="Quattrocento Sans"/>
                </a:rPr>
                <a:t>Integrated Business Plans</a:t>
              </a:r>
              <a:endParaRPr sz="1400" dirty="0">
                <a:solidFill>
                  <a:schemeClr val="bg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endParaRPr>
            </a:p>
          </p:txBody>
        </p:sp>
        <p:sp>
          <p:nvSpPr>
            <p:cNvPr id="107" name="Shape 900"/>
            <p:cNvSpPr/>
            <p:nvPr/>
          </p:nvSpPr>
          <p:spPr>
            <a:xfrm>
              <a:off x="363959" y="1672390"/>
              <a:ext cx="1694012" cy="4466998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-US" sz="1400" dirty="0">
                  <a:solidFill>
                    <a:schemeClr val="bg1"/>
                  </a:solidFill>
                  <a:latin typeface="Segoe UI Semibold" panose="020B0702040204020203" pitchFamily="34" charset="0"/>
                  <a:ea typeface="Quattrocento Sans"/>
                  <a:cs typeface="Segoe UI Semibold" panose="020B0702040204020203" pitchFamily="34" charset="0"/>
                  <a:sym typeface="Quattrocento Sans"/>
                </a:rPr>
                <a:t>Market Intelligence</a:t>
              </a:r>
              <a:endParaRPr sz="1400" b="0" i="0" u="none" strike="noStrike" cap="none" baseline="0" dirty="0">
                <a:solidFill>
                  <a:schemeClr val="bg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endParaRPr>
            </a:p>
          </p:txBody>
        </p:sp>
        <p:sp>
          <p:nvSpPr>
            <p:cNvPr id="108" name="Shape 253"/>
            <p:cNvSpPr/>
            <p:nvPr/>
          </p:nvSpPr>
          <p:spPr>
            <a:xfrm>
              <a:off x="499646" y="2913783"/>
              <a:ext cx="1394721" cy="27432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n-US" sz="1100" cap="all" dirty="0">
                  <a:ea typeface="Quattrocento Sans"/>
                  <a:cs typeface="Segoe UI Semibold" panose="020B0702040204020203" pitchFamily="34" charset="0"/>
                </a:rPr>
                <a:t>Market size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09" name="Shape 254"/>
            <p:cNvSpPr/>
            <p:nvPr/>
          </p:nvSpPr>
          <p:spPr>
            <a:xfrm>
              <a:off x="505916" y="3533164"/>
              <a:ext cx="1394721" cy="27432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sz="1100" cap="all" dirty="0">
                  <a:ea typeface="Quattrocento Sans"/>
                  <a:cs typeface="Segoe UI Semibold" panose="020B0702040204020203" pitchFamily="34" charset="0"/>
                </a:rPr>
                <a:t>Competitor</a:t>
              </a:r>
            </a:p>
          </p:txBody>
        </p:sp>
        <p:sp>
          <p:nvSpPr>
            <p:cNvPr id="110" name="Shape 255"/>
            <p:cNvSpPr/>
            <p:nvPr/>
          </p:nvSpPr>
          <p:spPr>
            <a:xfrm>
              <a:off x="505916" y="4104005"/>
              <a:ext cx="1394721" cy="27432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sz="1100" cap="all" dirty="0">
                  <a:ea typeface="Quattrocento Sans"/>
                  <a:cs typeface="Segoe UI Semibold" panose="020B0702040204020203" pitchFamily="34" charset="0"/>
                </a:rPr>
                <a:t>Customer</a:t>
              </a:r>
            </a:p>
          </p:txBody>
        </p:sp>
        <p:sp>
          <p:nvSpPr>
            <p:cNvPr id="111" name="Shape 256"/>
            <p:cNvSpPr/>
            <p:nvPr/>
          </p:nvSpPr>
          <p:spPr>
            <a:xfrm>
              <a:off x="505916" y="4674846"/>
              <a:ext cx="1394721" cy="27432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sz="1100" cap="all" dirty="0">
                  <a:ea typeface="Quattrocento Sans"/>
                  <a:cs typeface="Segoe UI Semibold" panose="020B0702040204020203" pitchFamily="34" charset="0"/>
                </a:rPr>
                <a:t>Supplier</a:t>
              </a:r>
            </a:p>
          </p:txBody>
        </p:sp>
        <p:sp>
          <p:nvSpPr>
            <p:cNvPr id="112" name="Shape 261"/>
            <p:cNvSpPr/>
            <p:nvPr/>
          </p:nvSpPr>
          <p:spPr>
            <a:xfrm>
              <a:off x="10105592" y="2676814"/>
              <a:ext cx="1557991" cy="547722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sz="1100" cap="all" dirty="0">
                  <a:ea typeface="Quattrocento Sans"/>
                  <a:cs typeface="Segoe UI Semibold" panose="020B0702040204020203" pitchFamily="34" charset="0"/>
                </a:rPr>
                <a:t>Goals</a:t>
              </a:r>
            </a:p>
          </p:txBody>
        </p:sp>
        <p:sp>
          <p:nvSpPr>
            <p:cNvPr id="113" name="Shape 262"/>
            <p:cNvSpPr/>
            <p:nvPr/>
          </p:nvSpPr>
          <p:spPr>
            <a:xfrm>
              <a:off x="10105592" y="3522829"/>
              <a:ext cx="1557991" cy="547722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n-US" sz="1100" cap="all" dirty="0">
                  <a:ea typeface="Quattrocento Sans"/>
                  <a:cs typeface="Segoe UI Semibold" panose="020B0702040204020203" pitchFamily="34" charset="0"/>
                </a:rPr>
                <a:t>KPIs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14" name="Shape 263"/>
            <p:cNvSpPr/>
            <p:nvPr/>
          </p:nvSpPr>
          <p:spPr>
            <a:xfrm>
              <a:off x="10105592" y="4368844"/>
              <a:ext cx="1557991" cy="547722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sz="1100" cap="all" dirty="0">
                  <a:ea typeface="Quattrocento Sans"/>
                  <a:cs typeface="Segoe UI Semibold" panose="020B0702040204020203" pitchFamily="34" charset="0"/>
                </a:rPr>
                <a:t>Post-game Analysis</a:t>
              </a:r>
            </a:p>
          </p:txBody>
        </p:sp>
        <p:sp>
          <p:nvSpPr>
            <p:cNvPr id="116" name="Shape 266"/>
            <p:cNvSpPr/>
            <p:nvPr/>
          </p:nvSpPr>
          <p:spPr>
            <a:xfrm>
              <a:off x="2316952" y="4418108"/>
              <a:ext cx="1328529" cy="100584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Sales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17" name="Shape 267"/>
            <p:cNvSpPr/>
            <p:nvPr/>
          </p:nvSpPr>
          <p:spPr>
            <a:xfrm>
              <a:off x="3814937" y="4418108"/>
              <a:ext cx="1328529" cy="100584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MarkEting</a:t>
              </a:r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 &amp;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promotion</a:t>
              </a:r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18" name="Shape 268"/>
            <p:cNvSpPr/>
            <p:nvPr/>
          </p:nvSpPr>
          <p:spPr>
            <a:xfrm>
              <a:off x="2316953" y="5598788"/>
              <a:ext cx="3623742" cy="36576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sz="1100" cap="all" dirty="0">
                  <a:ea typeface="Quattrocento Sans"/>
                  <a:cs typeface="Segoe UI Semibold" panose="020B0702040204020203" pitchFamily="34" charset="0"/>
                </a:rPr>
                <a:t>Customer </a:t>
              </a:r>
              <a:r>
                <a:rPr lang="en-US" sz="1100" cap="all" dirty="0">
                  <a:ea typeface="Quattrocento Sans"/>
                  <a:cs typeface="Segoe UI Semibold" panose="020B0702040204020203" pitchFamily="34" charset="0"/>
                </a:rPr>
                <a:t>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19" name="Shape 269"/>
            <p:cNvSpPr/>
            <p:nvPr/>
          </p:nvSpPr>
          <p:spPr>
            <a:xfrm>
              <a:off x="5312922" y="4418108"/>
              <a:ext cx="1328529" cy="100584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Product</a:t>
              </a:r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 portfolio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20" name="Shape 270"/>
            <p:cNvSpPr/>
            <p:nvPr/>
          </p:nvSpPr>
          <p:spPr>
            <a:xfrm>
              <a:off x="6810907" y="4418108"/>
              <a:ext cx="1328529" cy="100584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demand</a:t>
              </a:r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21" name="Shape 271"/>
            <p:cNvSpPr/>
            <p:nvPr/>
          </p:nvSpPr>
          <p:spPr>
            <a:xfrm>
              <a:off x="8308892" y="4418108"/>
              <a:ext cx="1328529" cy="100584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Supply</a:t>
              </a:r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22" name="Shape 272"/>
            <p:cNvSpPr/>
            <p:nvPr/>
          </p:nvSpPr>
          <p:spPr>
            <a:xfrm>
              <a:off x="6038786" y="5598788"/>
              <a:ext cx="3598635" cy="36576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sz="1100" cap="all" dirty="0">
                  <a:ea typeface="Quattrocento Sans"/>
                  <a:cs typeface="Segoe UI Semibold" panose="020B0702040204020203" pitchFamily="34" charset="0"/>
                </a:rPr>
                <a:t>Supplier </a:t>
              </a:r>
              <a:r>
                <a:rPr lang="en-US" sz="1100" cap="all" dirty="0">
                  <a:ea typeface="Quattrocento Sans"/>
                  <a:cs typeface="Segoe UI Semibold" panose="020B0702040204020203" pitchFamily="34" charset="0"/>
                </a:rPr>
                <a:t>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23" name="Shape 273"/>
            <p:cNvSpPr/>
            <p:nvPr/>
          </p:nvSpPr>
          <p:spPr>
            <a:xfrm>
              <a:off x="2322221" y="2304741"/>
              <a:ext cx="7315200" cy="36576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/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Strategic</a:t>
              </a:r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plans</a:t>
              </a:r>
              <a:endParaRPr lang="es-ES"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24" name="Shape 274"/>
            <p:cNvSpPr/>
            <p:nvPr/>
          </p:nvSpPr>
          <p:spPr>
            <a:xfrm>
              <a:off x="2322221" y="2827955"/>
              <a:ext cx="7315200" cy="36576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/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Financial</a:t>
              </a:r>
              <a:r>
                <a:rPr lang="es-ES" sz="1100" cap="all" dirty="0">
                  <a:ea typeface="Quattrocento Sans"/>
                  <a:cs typeface="Segoe UI Semibold" panose="020B0702040204020203" pitchFamily="34" charset="0"/>
                </a:rPr>
                <a:t> </a:t>
              </a:r>
              <a:r>
                <a:rPr lang="es-ES" sz="1100" cap="all" dirty="0" err="1">
                  <a:ea typeface="Quattrocento Sans"/>
                  <a:cs typeface="Segoe UI Semibold" panose="020B0702040204020203" pitchFamily="34" charset="0"/>
                </a:rPr>
                <a:t>plans</a:t>
              </a:r>
              <a:endParaRPr lang="es-ES"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sp>
          <p:nvSpPr>
            <p:cNvPr id="125" name="Shape 275"/>
            <p:cNvSpPr/>
            <p:nvPr/>
          </p:nvSpPr>
          <p:spPr>
            <a:xfrm>
              <a:off x="2322221" y="3351170"/>
              <a:ext cx="7315200" cy="36576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r>
                <a:rPr lang="en-US" sz="1100" cap="all" dirty="0">
                  <a:ea typeface="Quattrocento Sans"/>
                  <a:cs typeface="Segoe UI Semibold" panose="020B0702040204020203" pitchFamily="34" charset="0"/>
                </a:rPr>
                <a:t>Sales &amp; operations plans</a:t>
              </a:r>
              <a:endParaRPr sz="1100" cap="all" dirty="0">
                <a:ea typeface="Quattrocento Sans"/>
                <a:cs typeface="Segoe UI Semibold" panose="020B0702040204020203" pitchFamily="34" charset="0"/>
              </a:endParaRP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16732" y="2892580"/>
              <a:ext cx="342900" cy="34290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16732" y="4611074"/>
              <a:ext cx="342900" cy="34290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30681" y="3709147"/>
              <a:ext cx="342900" cy="34290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597" y="2892580"/>
              <a:ext cx="342900" cy="34290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597" y="4611074"/>
              <a:ext cx="342900" cy="34290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30681" y="3100993"/>
              <a:ext cx="342900" cy="342900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930681" y="2567695"/>
              <a:ext cx="342900" cy="34290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3567133" y="4782837"/>
              <a:ext cx="342900" cy="34290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5032952" y="4777716"/>
              <a:ext cx="342900" cy="34290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589299" y="4777716"/>
              <a:ext cx="342900" cy="342900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8064482" y="4745116"/>
              <a:ext cx="342900" cy="342900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801706" y="5337466"/>
              <a:ext cx="342900" cy="34290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194919" y="5337466"/>
              <a:ext cx="342900" cy="34290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370943" y="5317270"/>
              <a:ext cx="342900" cy="34290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72612" y="5324883"/>
              <a:ext cx="342900" cy="34290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304645" y="5324883"/>
              <a:ext cx="342900" cy="342900"/>
            </a:xfrm>
            <a:prstGeom prst="rect">
              <a:avLst/>
            </a:prstGeom>
          </p:spPr>
        </p:pic>
      </p:grp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602814868"/>
              </p:ext>
            </p:extLst>
          </p:nvPr>
        </p:nvGraphicFramePr>
        <p:xfrm>
          <a:off x="9308874" y="2614791"/>
          <a:ext cx="3114185" cy="247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6019" y="1960228"/>
            <a:ext cx="247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Where </a:t>
            </a:r>
            <a:r>
              <a:rPr lang="en-US" sz="1400"/>
              <a:t>each connected plan </a:t>
            </a:r>
            <a:r>
              <a:rPr lang="en-US" sz="1400" dirty="0"/>
              <a:t>embodies:</a:t>
            </a:r>
          </a:p>
        </p:txBody>
      </p:sp>
    </p:spTree>
    <p:extLst>
      <p:ext uri="{BB962C8B-B14F-4D97-AF65-F5344CB8AC3E}">
        <p14:creationId xmlns:p14="http://schemas.microsoft.com/office/powerpoint/2010/main" val="352273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9 Theme">
      <a:dk1>
        <a:sysClr val="windowText" lastClr="000000"/>
      </a:dk1>
      <a:lt1>
        <a:sysClr val="window" lastClr="FFFFFF"/>
      </a:lt1>
      <a:dk2>
        <a:srgbClr val="0671BD"/>
      </a:dk2>
      <a:lt2>
        <a:srgbClr val="E6E6E6"/>
      </a:lt2>
      <a:accent1>
        <a:srgbClr val="548235"/>
      </a:accent1>
      <a:accent2>
        <a:srgbClr val="ED7D31"/>
      </a:accent2>
      <a:accent3>
        <a:srgbClr val="A6A6A6"/>
      </a:accent3>
      <a:accent4>
        <a:srgbClr val="EEBE2C"/>
      </a:accent4>
      <a:accent5>
        <a:srgbClr val="262626"/>
      </a:accent5>
      <a:accent6>
        <a:srgbClr val="548235"/>
      </a:accent6>
      <a:hlink>
        <a:srgbClr val="7F7F7F"/>
      </a:hlink>
      <a:folHlink>
        <a:srgbClr val="DEDEDE"/>
      </a:folHlink>
    </a:clrScheme>
    <a:fontScheme name="Custom 1">
      <a:majorFont>
        <a:latin typeface="Segoe UI Black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37858</TotalTime>
  <Words>487</Words>
  <Application>Microsoft Office PowerPoint</Application>
  <PresentationFormat>Widescreen</PresentationFormat>
  <Paragraphs>112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Roboto Regular</vt:lpstr>
      <vt:lpstr>Lato Black</vt:lpstr>
      <vt:lpstr>Segoe UI Semibold</vt:lpstr>
      <vt:lpstr>Segoe UI</vt:lpstr>
      <vt:lpstr>Quattrocento Sans</vt:lpstr>
      <vt:lpstr>Segoe UI Semilight</vt:lpstr>
      <vt:lpstr>Calibri</vt:lpstr>
      <vt:lpstr>Wingdings</vt:lpstr>
      <vt:lpstr>Arial</vt:lpstr>
      <vt:lpstr>Malgun Gothic</vt:lpstr>
      <vt:lpstr>Webdings</vt:lpstr>
      <vt:lpstr>Segoe UI Black</vt:lpstr>
      <vt:lpstr>Office Theme</vt:lpstr>
      <vt:lpstr>4_Office Theme</vt:lpstr>
      <vt:lpstr>PowerPoint Presentation</vt:lpstr>
      <vt:lpstr>Complexity and speed of business is growing exponentially</vt:lpstr>
      <vt:lpstr>Requiring ever growing number of decisions to be MADE and EXECUTED</vt:lpstr>
      <vt:lpstr>Digitization of decision management processes requires new strategies</vt:lpstr>
      <vt:lpstr>PowerPoint Presentation</vt:lpstr>
      <vt:lpstr>PowerPoint Presentation</vt:lpstr>
      <vt:lpstr>Transforming decision making speed and intelligence is the largest value opportunity across organizations</vt:lpstr>
      <vt:lpstr>The Problem Useful knowledge stuck in people’s heads &amp; other silos</vt:lpstr>
      <vt:lpstr>The Solution An Integrated Cognitive Decision Management Platform</vt:lpstr>
      <vt:lpstr>How does Cognitive Decision Management Platform  support integrated decision making?</vt:lpstr>
      <vt:lpstr>Characteristics of Cognitive Decision Management Platform VISIBILITY  ANALYTICS  PLANNING  COLLABORATION  LEARNING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Umesh Arasu</dc:creator>
  <cp:lastModifiedBy>Igor Rikalo</cp:lastModifiedBy>
  <cp:revision>838</cp:revision>
  <dcterms:created xsi:type="dcterms:W3CDTF">2015-01-13T16:50:05Z</dcterms:created>
  <dcterms:modified xsi:type="dcterms:W3CDTF">2016-07-13T03:50:06Z</dcterms:modified>
</cp:coreProperties>
</file>