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48" r:id="rId1"/>
    <p:sldMasterId id="2147483896" r:id="rId2"/>
  </p:sldMasterIdLst>
  <p:notesMasterIdLst>
    <p:notesMasterId r:id="rId32"/>
  </p:notesMasterIdLst>
  <p:handoutMasterIdLst>
    <p:handoutMasterId r:id="rId33"/>
  </p:handoutMasterIdLst>
  <p:sldIdLst>
    <p:sldId id="256" r:id="rId3"/>
    <p:sldId id="421" r:id="rId4"/>
    <p:sldId id="408" r:id="rId5"/>
    <p:sldId id="435" r:id="rId6"/>
    <p:sldId id="425" r:id="rId7"/>
    <p:sldId id="426" r:id="rId8"/>
    <p:sldId id="399" r:id="rId9"/>
    <p:sldId id="366" r:id="rId10"/>
    <p:sldId id="368" r:id="rId11"/>
    <p:sldId id="427" r:id="rId12"/>
    <p:sldId id="428" r:id="rId13"/>
    <p:sldId id="401" r:id="rId14"/>
    <p:sldId id="430" r:id="rId15"/>
    <p:sldId id="404" r:id="rId16"/>
    <p:sldId id="417" r:id="rId17"/>
    <p:sldId id="414" r:id="rId18"/>
    <p:sldId id="431" r:id="rId19"/>
    <p:sldId id="432" r:id="rId20"/>
    <p:sldId id="406" r:id="rId21"/>
    <p:sldId id="413" r:id="rId22"/>
    <p:sldId id="407" r:id="rId23"/>
    <p:sldId id="415" r:id="rId24"/>
    <p:sldId id="416" r:id="rId25"/>
    <p:sldId id="391" r:id="rId26"/>
    <p:sldId id="392" r:id="rId27"/>
    <p:sldId id="437" r:id="rId28"/>
    <p:sldId id="436" r:id="rId29"/>
    <p:sldId id="438" r:id="rId30"/>
    <p:sldId id="307" r:id="rId31"/>
  </p:sldIdLst>
  <p:sldSz cx="9144000" cy="5143500" type="screen16x9"/>
  <p:notesSz cx="7077075" cy="9363075"/>
  <p:defaultTextStyle>
    <a:defPPr>
      <a:defRPr lang="en-US"/>
    </a:defPPr>
    <a:lvl1pPr algn="l" defTabSz="6858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342900" indent="114300" algn="l" defTabSz="6858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2pPr>
    <a:lvl3pPr marL="685800" indent="228600" algn="l" defTabSz="6858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3pPr>
    <a:lvl4pPr marL="1028700" indent="342900" algn="l" defTabSz="6858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4pPr>
    <a:lvl5pPr marL="1371600" indent="457200" algn="l" defTabSz="6858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72">
          <p15:clr>
            <a:srgbClr val="A4A3A4"/>
          </p15:clr>
        </p15:guide>
        <p15:guide id="2" orient="horz" pos="137">
          <p15:clr>
            <a:srgbClr val="A4A3A4"/>
          </p15:clr>
        </p15:guide>
        <p15:guide id="3" orient="horz" pos="560">
          <p15:clr>
            <a:srgbClr val="A4A3A4"/>
          </p15:clr>
        </p15:guide>
        <p15:guide id="4" orient="horz" pos="972">
          <p15:clr>
            <a:srgbClr val="A4A3A4"/>
          </p15:clr>
        </p15:guide>
        <p15:guide id="5" orient="horz" pos="1428">
          <p15:clr>
            <a:srgbClr val="A4A3A4"/>
          </p15:clr>
        </p15:guide>
        <p15:guide id="6" orient="horz" pos="1836">
          <p15:clr>
            <a:srgbClr val="A4A3A4"/>
          </p15:clr>
        </p15:guide>
        <p15:guide id="7" orient="horz" pos="1260">
          <p15:clr>
            <a:srgbClr val="A4A3A4"/>
          </p15:clr>
        </p15:guide>
        <p15:guide id="8" orient="horz" pos="2532">
          <p15:clr>
            <a:srgbClr val="A4A3A4"/>
          </p15:clr>
        </p15:guide>
        <p15:guide id="9" pos="3840">
          <p15:clr>
            <a:srgbClr val="A4A3A4"/>
          </p15:clr>
        </p15:guide>
        <p15:guide id="10" pos="129">
          <p15:clr>
            <a:srgbClr val="A4A3A4"/>
          </p15:clr>
        </p15:guide>
        <p15:guide id="11" pos="554">
          <p15:clr>
            <a:srgbClr val="A4A3A4"/>
          </p15:clr>
        </p15:guide>
        <p15:guide id="12" pos="960">
          <p15:clr>
            <a:srgbClr val="A4A3A4"/>
          </p15:clr>
        </p15:guide>
        <p15:guide id="13" pos="1400">
          <p15:clr>
            <a:srgbClr val="A4A3A4"/>
          </p15:clr>
        </p15:guide>
        <p15:guide id="14" pos="1823">
          <p15:clr>
            <a:srgbClr val="A4A3A4"/>
          </p15:clr>
        </p15:guide>
        <p15:guide id="15" pos="2232">
          <p15:clr>
            <a:srgbClr val="A4A3A4"/>
          </p15:clr>
        </p15:guide>
        <p15:guide id="16" pos="2664">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060"/>
    <a:srgbClr val="0078D7"/>
    <a:srgbClr val="E30803"/>
    <a:srgbClr val="005AA1"/>
    <a:srgbClr val="7B7C80"/>
    <a:srgbClr val="939393"/>
    <a:srgbClr val="A9AAAE"/>
    <a:srgbClr val="D3D4D6"/>
    <a:srgbClr val="008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148" autoAdjust="0"/>
  </p:normalViewPr>
  <p:slideViewPr>
    <p:cSldViewPr snapToGrid="0" snapToObjects="1">
      <p:cViewPr varScale="1">
        <p:scale>
          <a:sx n="144" d="100"/>
          <a:sy n="144" d="100"/>
        </p:scale>
        <p:origin x="546" y="108"/>
      </p:cViewPr>
      <p:guideLst>
        <p:guide orient="horz" pos="2172"/>
        <p:guide orient="horz" pos="137"/>
        <p:guide orient="horz" pos="560"/>
        <p:guide orient="horz" pos="972"/>
        <p:guide orient="horz" pos="1428"/>
        <p:guide orient="horz" pos="1836"/>
        <p:guide orient="horz" pos="1260"/>
        <p:guide orient="horz" pos="2532"/>
        <p:guide pos="3840"/>
        <p:guide pos="129"/>
        <p:guide pos="554"/>
        <p:guide pos="960"/>
        <p:guide pos="1400"/>
        <p:guide pos="1823"/>
        <p:guide pos="2232"/>
        <p:guide pos="2664"/>
      </p:guideLst>
    </p:cSldViewPr>
  </p:slideViewPr>
  <p:outlineViewPr>
    <p:cViewPr>
      <p:scale>
        <a:sx n="33" d="100"/>
        <a:sy n="33" d="100"/>
      </p:scale>
      <p:origin x="0" y="-14640"/>
    </p:cViewPr>
  </p:outlineViewPr>
  <p:notesTextViewPr>
    <p:cViewPr>
      <p:scale>
        <a:sx n="3" d="2"/>
        <a:sy n="3" d="2"/>
      </p:scale>
      <p:origin x="0" y="0"/>
    </p:cViewPr>
  </p:notesTextViewPr>
  <p:sorterViewPr>
    <p:cViewPr>
      <p:scale>
        <a:sx n="170" d="100"/>
        <a:sy n="170" d="100"/>
      </p:scale>
      <p:origin x="0" y="-30666"/>
    </p:cViewPr>
  </p:sorterViewPr>
  <p:notesViewPr>
    <p:cSldViewPr snapToGrid="0" snapToObjects="1">
      <p:cViewPr varScale="1">
        <p:scale>
          <a:sx n="64" d="100"/>
          <a:sy n="64" d="100"/>
        </p:scale>
        <p:origin x="2582"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32" tIns="46966" rIns="93932" bIns="46966"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3932" tIns="46966" rIns="93932" bIns="46966" rtlCol="0"/>
          <a:lstStyle>
            <a:lvl1pPr algn="r" eaLnBrk="1" fontAlgn="auto" hangingPunct="1">
              <a:spcBef>
                <a:spcPts val="0"/>
              </a:spcBef>
              <a:spcAft>
                <a:spcPts val="0"/>
              </a:spcAft>
              <a:defRPr sz="1200">
                <a:latin typeface="+mn-lt"/>
                <a:cs typeface="+mn-cs"/>
              </a:defRPr>
            </a:lvl1pPr>
          </a:lstStyle>
          <a:p>
            <a:pPr>
              <a:defRPr/>
            </a:pPr>
            <a:fld id="{38B28BAF-692C-4C27-8EA3-BC8C974B5AA4}" type="datetimeFigureOut">
              <a:rPr lang="en-US"/>
              <a:pPr>
                <a:defRPr/>
              </a:pPr>
              <a:t>7/13/2016</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3932" tIns="46966" rIns="93932" bIns="46966"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wrap="square" lIns="93932" tIns="46966" rIns="93932" bIns="46966" numCol="1" anchor="b" anchorCtr="0" compatLnSpc="1">
            <a:prstTxWarp prst="textNoShape">
              <a:avLst/>
            </a:prstTxWarp>
          </a:bodyPr>
          <a:lstStyle>
            <a:lvl1pPr algn="r" eaLnBrk="1" hangingPunct="1">
              <a:defRPr sz="1200"/>
            </a:lvl1pPr>
          </a:lstStyle>
          <a:p>
            <a:pPr>
              <a:defRPr/>
            </a:pPr>
            <a:fld id="{CE3D948A-4ACC-4063-A8A5-C4A45199D987}" type="slidenum">
              <a:rPr lang="en-US" altLang="en-US"/>
              <a:pPr>
                <a:defRPr/>
              </a:pPr>
              <a:t>‹#›</a:t>
            </a:fld>
            <a:endParaRPr lang="en-US" altLang="en-US"/>
          </a:p>
        </p:txBody>
      </p:sp>
    </p:spTree>
    <p:extLst>
      <p:ext uri="{BB962C8B-B14F-4D97-AF65-F5344CB8AC3E}">
        <p14:creationId xmlns:p14="http://schemas.microsoft.com/office/powerpoint/2010/main" val="3288060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32" tIns="46966" rIns="93932" bIns="46966"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3932" tIns="46966" rIns="93932" bIns="46966" rtlCol="0"/>
          <a:lstStyle>
            <a:lvl1pPr algn="r" eaLnBrk="1" fontAlgn="auto" hangingPunct="1">
              <a:spcBef>
                <a:spcPts val="0"/>
              </a:spcBef>
              <a:spcAft>
                <a:spcPts val="0"/>
              </a:spcAft>
              <a:defRPr sz="1200">
                <a:latin typeface="+mn-lt"/>
                <a:cs typeface="+mn-cs"/>
              </a:defRPr>
            </a:lvl1pPr>
          </a:lstStyle>
          <a:p>
            <a:pPr>
              <a:defRPr/>
            </a:pPr>
            <a:fld id="{B37B4089-6A31-4195-9CD9-1C91F604EC58}" type="datetimeFigureOut">
              <a:rPr lang="en-US"/>
              <a:pPr>
                <a:defRPr/>
              </a:pPr>
              <a:t>7/13/2016</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2" tIns="46966" rIns="93932" bIns="46966" rtlCol="0" anchor="ctr"/>
          <a:lstStyle/>
          <a:p>
            <a:pPr lvl="0"/>
            <a:endParaRPr lang="en-US" noProof="0"/>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3932" tIns="46966" rIns="93932" bIns="4696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3175"/>
            <a:ext cx="3067050" cy="468313"/>
          </a:xfrm>
          <a:prstGeom prst="rect">
            <a:avLst/>
          </a:prstGeom>
        </p:spPr>
        <p:txBody>
          <a:bodyPr vert="horz" lIns="93932" tIns="46966" rIns="93932" bIns="46966"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wrap="square" lIns="93932" tIns="46966" rIns="93932" bIns="46966" numCol="1" anchor="b" anchorCtr="0" compatLnSpc="1">
            <a:prstTxWarp prst="textNoShape">
              <a:avLst/>
            </a:prstTxWarp>
          </a:bodyPr>
          <a:lstStyle>
            <a:lvl1pPr algn="r" eaLnBrk="1" hangingPunct="1">
              <a:defRPr sz="1200"/>
            </a:lvl1pPr>
          </a:lstStyle>
          <a:p>
            <a:pPr>
              <a:defRPr/>
            </a:pPr>
            <a:fld id="{1CB28A90-BEFC-432C-AF50-B42B007DDEB0}" type="slidenum">
              <a:rPr lang="en-US" altLang="en-US"/>
              <a:pPr>
                <a:defRPr/>
              </a:pPr>
              <a:t>‹#›</a:t>
            </a:fld>
            <a:endParaRPr lang="en-US" altLang="en-US"/>
          </a:p>
        </p:txBody>
      </p:sp>
    </p:spTree>
    <p:extLst>
      <p:ext uri="{BB962C8B-B14F-4D97-AF65-F5344CB8AC3E}">
        <p14:creationId xmlns:p14="http://schemas.microsoft.com/office/powerpoint/2010/main" val="473455934"/>
      </p:ext>
    </p:extLst>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kern="1200">
        <a:solidFill>
          <a:schemeClr val="tx1"/>
        </a:solidFill>
        <a:latin typeface="+mn-lt"/>
        <a:ea typeface="+mn-ea"/>
        <a:cs typeface="+mn-cs"/>
      </a:defRPr>
    </a:lvl1pPr>
    <a:lvl2pPr marL="342900" algn="l" defTabSz="685800" rtl="0" eaLnBrk="0" fontAlgn="base" hangingPunct="0">
      <a:spcBef>
        <a:spcPct val="30000"/>
      </a:spcBef>
      <a:spcAft>
        <a:spcPct val="0"/>
      </a:spcAft>
      <a:defRPr sz="900" kern="1200">
        <a:solidFill>
          <a:schemeClr val="tx1"/>
        </a:solidFill>
        <a:latin typeface="+mn-lt"/>
        <a:ea typeface="+mn-ea"/>
        <a:cs typeface="+mn-cs"/>
      </a:defRPr>
    </a:lvl2pPr>
    <a:lvl3pPr marL="685800" algn="l" defTabSz="685800" rtl="0" eaLnBrk="0" fontAlgn="base" hangingPunct="0">
      <a:spcBef>
        <a:spcPct val="30000"/>
      </a:spcBef>
      <a:spcAft>
        <a:spcPct val="0"/>
      </a:spcAft>
      <a:defRPr sz="900" kern="1200">
        <a:solidFill>
          <a:schemeClr val="tx1"/>
        </a:solidFill>
        <a:latin typeface="+mn-lt"/>
        <a:ea typeface="+mn-ea"/>
        <a:cs typeface="+mn-cs"/>
      </a:defRPr>
    </a:lvl3pPr>
    <a:lvl4pPr marL="1028700" algn="l" defTabSz="685800" rtl="0" eaLnBrk="0" fontAlgn="base" hangingPunct="0">
      <a:spcBef>
        <a:spcPct val="30000"/>
      </a:spcBef>
      <a:spcAft>
        <a:spcPct val="0"/>
      </a:spcAft>
      <a:defRPr sz="900" kern="1200">
        <a:solidFill>
          <a:schemeClr val="tx1"/>
        </a:solidFill>
        <a:latin typeface="+mn-lt"/>
        <a:ea typeface="+mn-ea"/>
        <a:cs typeface="+mn-cs"/>
      </a:defRPr>
    </a:lvl4pPr>
    <a:lvl5pPr marL="1371600" algn="l" defTabSz="68580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BC718DE-44CC-4BA3-A663-46C8125D8C21}" type="slidenum">
              <a:rPr lang="en-US" altLang="en-US" smtClean="0"/>
              <a:pPr/>
              <a:t>4</a:t>
            </a:fld>
            <a:endParaRPr lang="en-US" altLang="en-US" smtClean="0"/>
          </a:p>
        </p:txBody>
      </p:sp>
    </p:spTree>
    <p:extLst>
      <p:ext uri="{BB962C8B-B14F-4D97-AF65-F5344CB8AC3E}">
        <p14:creationId xmlns:p14="http://schemas.microsoft.com/office/powerpoint/2010/main" val="166580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4008438" y="8894763"/>
            <a:ext cx="30670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89" tIns="46593" rIns="93189" bIns="46593" anchor="b"/>
          <a:lstStyle>
            <a:lvl1pPr defTabSz="923925">
              <a:defRPr sz="1400">
                <a:solidFill>
                  <a:schemeClr val="tx1"/>
                </a:solidFill>
                <a:latin typeface="Arial" panose="020B0604020202020204" pitchFamily="34" charset="0"/>
                <a:cs typeface="Arial" panose="020B0604020202020204" pitchFamily="34" charset="0"/>
              </a:defRPr>
            </a:lvl1pPr>
            <a:lvl2pPr marL="715963" indent="-274638" defTabSz="923925">
              <a:defRPr sz="1400">
                <a:solidFill>
                  <a:schemeClr val="tx1"/>
                </a:solidFill>
                <a:latin typeface="Arial" panose="020B0604020202020204" pitchFamily="34" charset="0"/>
                <a:cs typeface="Arial" panose="020B0604020202020204" pitchFamily="34" charset="0"/>
              </a:defRPr>
            </a:lvl2pPr>
            <a:lvl3pPr marL="1101725" indent="-220663" defTabSz="923925">
              <a:defRPr sz="1400">
                <a:solidFill>
                  <a:schemeClr val="tx1"/>
                </a:solidFill>
                <a:latin typeface="Arial" panose="020B0604020202020204" pitchFamily="34" charset="0"/>
                <a:cs typeface="Arial" panose="020B0604020202020204" pitchFamily="34" charset="0"/>
              </a:defRPr>
            </a:lvl3pPr>
            <a:lvl4pPr marL="1543050" indent="-220663" defTabSz="923925">
              <a:defRPr sz="1400">
                <a:solidFill>
                  <a:schemeClr val="tx1"/>
                </a:solidFill>
                <a:latin typeface="Arial" panose="020B0604020202020204" pitchFamily="34" charset="0"/>
                <a:cs typeface="Arial" panose="020B0604020202020204" pitchFamily="34" charset="0"/>
              </a:defRPr>
            </a:lvl4pPr>
            <a:lvl5pPr marL="1982788" indent="-220663" defTabSz="923925">
              <a:defRPr sz="1400">
                <a:solidFill>
                  <a:schemeClr val="tx1"/>
                </a:solidFill>
                <a:latin typeface="Arial" panose="020B0604020202020204" pitchFamily="34" charset="0"/>
                <a:cs typeface="Arial" panose="020B0604020202020204" pitchFamily="34" charset="0"/>
              </a:defRPr>
            </a:lvl5pPr>
            <a:lvl6pPr marL="2439988" indent="-220663"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897188" indent="-220663"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354388" indent="-220663"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11588" indent="-220663"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eaLnBrk="1" hangingPunct="1"/>
            <a:fld id="{F47F1C92-851C-416F-90E6-1804A44DD3A5}" type="slidenum">
              <a:rPr lang="en-US" altLang="en-US" sz="1300"/>
              <a:pPr algn="r" eaLnBrk="1" hangingPunct="1"/>
              <a:t>11</a:t>
            </a:fld>
            <a:endParaRPr lang="en-US" altLang="en-US" sz="1300"/>
          </a:p>
        </p:txBody>
      </p:sp>
      <p:sp>
        <p:nvSpPr>
          <p:cNvPr id="34819" name="Rectangle 2"/>
          <p:cNvSpPr>
            <a:spLocks noGrp="1" noRot="1" noChangeAspect="1" noChangeArrowheads="1" noTextEdit="1"/>
          </p:cNvSpPr>
          <p:nvPr>
            <p:ph type="sldImg"/>
          </p:nvPr>
        </p:nvSpPr>
        <p:spPr bwMode="auto">
          <a:xfrm>
            <a:off x="419100" y="703263"/>
            <a:ext cx="6242050"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708025" y="4446588"/>
            <a:ext cx="56610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89" tIns="46594" rIns="93189" bIns="46594" numCol="1" anchor="t" anchorCtr="0" compatLnSpc="1">
            <a:prstTxWarp prst="textNoShape">
              <a:avLst/>
            </a:prstTxWarp>
          </a:bodyPr>
          <a:lstStyle/>
          <a:p>
            <a:pPr defTabSz="920750" eaLnBrk="1" hangingPunct="1"/>
            <a:endParaRPr lang="en-US" altLang="en-US" smtClean="0"/>
          </a:p>
        </p:txBody>
      </p:sp>
    </p:spTree>
    <p:extLst>
      <p:ext uri="{BB962C8B-B14F-4D97-AF65-F5344CB8AC3E}">
        <p14:creationId xmlns:p14="http://schemas.microsoft.com/office/powerpoint/2010/main" val="261916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419100" y="703263"/>
            <a:ext cx="6242050"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xfrm>
            <a:off x="708025" y="4446588"/>
            <a:ext cx="56610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89" tIns="46593" rIns="93189" bIns="46593" numCol="1" anchor="t" anchorCtr="0" compatLnSpc="1">
            <a:prstTxWarp prst="textNoShape">
              <a:avLst/>
            </a:prstTxWarp>
          </a:bodyPr>
          <a:lstStyle/>
          <a:p>
            <a:pPr defTabSz="920750"/>
            <a:r>
              <a:rPr lang="en-US" altLang="en-US" smtClean="0"/>
              <a:t>From Developer Marketing 2016</a:t>
            </a:r>
          </a:p>
        </p:txBody>
      </p:sp>
    </p:spTree>
    <p:extLst>
      <p:ext uri="{BB962C8B-B14F-4D97-AF65-F5344CB8AC3E}">
        <p14:creationId xmlns:p14="http://schemas.microsoft.com/office/powerpoint/2010/main" val="504540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Are both of these sections about industrial developers?</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E0064E-9DAC-411F-9085-026523D08AA4}" type="slidenum">
              <a:rPr lang="en-US" altLang="en-US" smtClean="0"/>
              <a:pPr/>
              <a:t>15</a:t>
            </a:fld>
            <a:endParaRPr lang="en-US" altLang="en-US" smtClean="0"/>
          </a:p>
        </p:txBody>
      </p:sp>
    </p:spTree>
    <p:extLst>
      <p:ext uri="{BB962C8B-B14F-4D97-AF65-F5344CB8AC3E}">
        <p14:creationId xmlns:p14="http://schemas.microsoft.com/office/powerpoint/2010/main" val="3720171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419100" y="703263"/>
            <a:ext cx="6242050"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xfrm>
            <a:off x="708025" y="4446588"/>
            <a:ext cx="56610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89" tIns="46593" rIns="93189" bIns="46593" numCol="1" anchor="t" anchorCtr="0" compatLnSpc="1">
            <a:prstTxWarp prst="textNoShape">
              <a:avLst/>
            </a:prstTxWarp>
          </a:bodyPr>
          <a:lstStyle/>
          <a:p>
            <a:pPr defTabSz="920750"/>
            <a:endParaRPr lang="en-US" altLang="en-US" smtClean="0"/>
          </a:p>
        </p:txBody>
      </p:sp>
    </p:spTree>
    <p:extLst>
      <p:ext uri="{BB962C8B-B14F-4D97-AF65-F5344CB8AC3E}">
        <p14:creationId xmlns:p14="http://schemas.microsoft.com/office/powerpoint/2010/main" val="447676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B28A90-BEFC-432C-AF50-B42B007DDEB0}" type="slidenum">
              <a:rPr lang="en-US" altLang="en-US" smtClean="0"/>
              <a:pPr>
                <a:defRPr/>
              </a:pPr>
              <a:t>22</a:t>
            </a:fld>
            <a:endParaRPr lang="en-US" altLang="en-US"/>
          </a:p>
        </p:txBody>
      </p:sp>
    </p:spTree>
    <p:extLst>
      <p:ext uri="{BB962C8B-B14F-4D97-AF65-F5344CB8AC3E}">
        <p14:creationId xmlns:p14="http://schemas.microsoft.com/office/powerpoint/2010/main" val="41235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a:solidFill>
                  <a:schemeClr val="tx1"/>
                </a:solidFill>
                <a:latin typeface="Arial" panose="020B0604020202020204" pitchFamily="34" charset="0"/>
                <a:cs typeface="Arial" panose="020B0604020202020204" pitchFamily="34" charset="0"/>
              </a:defRPr>
            </a:lvl1pPr>
            <a:lvl2pPr marL="747713" indent="-287338" defTabSz="965200">
              <a:defRPr sz="1400">
                <a:solidFill>
                  <a:schemeClr val="tx1"/>
                </a:solidFill>
                <a:latin typeface="Arial" panose="020B0604020202020204" pitchFamily="34" charset="0"/>
                <a:cs typeface="Arial" panose="020B0604020202020204" pitchFamily="34" charset="0"/>
              </a:defRPr>
            </a:lvl2pPr>
            <a:lvl3pPr marL="1150938" indent="-230188" defTabSz="965200">
              <a:defRPr sz="1400">
                <a:solidFill>
                  <a:schemeClr val="tx1"/>
                </a:solidFill>
                <a:latin typeface="Arial" panose="020B0604020202020204" pitchFamily="34" charset="0"/>
                <a:cs typeface="Arial" panose="020B0604020202020204" pitchFamily="34" charset="0"/>
              </a:defRPr>
            </a:lvl3pPr>
            <a:lvl4pPr marL="1612900" indent="-230188" defTabSz="965200">
              <a:defRPr sz="1400">
                <a:solidFill>
                  <a:schemeClr val="tx1"/>
                </a:solidFill>
                <a:latin typeface="Arial" panose="020B0604020202020204" pitchFamily="34" charset="0"/>
                <a:cs typeface="Arial" panose="020B0604020202020204" pitchFamily="34" charset="0"/>
              </a:defRPr>
            </a:lvl4pPr>
            <a:lvl5pPr marL="2073275" indent="-230188" defTabSz="965200">
              <a:defRPr sz="1400">
                <a:solidFill>
                  <a:schemeClr val="tx1"/>
                </a:solidFill>
                <a:latin typeface="Arial" panose="020B0604020202020204" pitchFamily="34" charset="0"/>
                <a:cs typeface="Arial" panose="020B0604020202020204" pitchFamily="34" charset="0"/>
              </a:defRPr>
            </a:lvl5pPr>
            <a:lvl6pPr marL="2530475" indent="-230188" defTabSz="965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87675" indent="-230188" defTabSz="965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44875" indent="-230188" defTabSz="965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902075" indent="-230188" defTabSz="965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F71C1442-44A6-4987-A462-C233B382019F}" type="slidenum">
              <a:rPr lang="en-US" altLang="en-US" sz="1200" smtClean="0"/>
              <a:pPr/>
              <a:t>29</a:t>
            </a:fld>
            <a:endParaRPr lang="en-US" altLang="en-US" sz="1200" smtClean="0"/>
          </a:p>
        </p:txBody>
      </p:sp>
      <p:sp>
        <p:nvSpPr>
          <p:cNvPr id="59395" name="Rectangle 7"/>
          <p:cNvSpPr txBox="1">
            <a:spLocks noGrp="1" noChangeArrowheads="1"/>
          </p:cNvSpPr>
          <p:nvPr/>
        </p:nvSpPr>
        <p:spPr bwMode="auto">
          <a:xfrm>
            <a:off x="4183063" y="9185275"/>
            <a:ext cx="3200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44" tIns="48722" rIns="97444" bIns="48722" anchor="b"/>
          <a:lstStyle>
            <a:lvl1pPr defTabSz="966788">
              <a:defRPr sz="1400">
                <a:solidFill>
                  <a:schemeClr val="tx1"/>
                </a:solidFill>
                <a:latin typeface="Arial" panose="020B0604020202020204" pitchFamily="34" charset="0"/>
                <a:cs typeface="Arial" panose="020B0604020202020204" pitchFamily="34" charset="0"/>
              </a:defRPr>
            </a:lvl1pPr>
            <a:lvl2pPr marL="742950" indent="-285750" defTabSz="966788">
              <a:defRPr sz="1400">
                <a:solidFill>
                  <a:schemeClr val="tx1"/>
                </a:solidFill>
                <a:latin typeface="Arial" panose="020B0604020202020204" pitchFamily="34" charset="0"/>
                <a:cs typeface="Arial" panose="020B0604020202020204" pitchFamily="34" charset="0"/>
              </a:defRPr>
            </a:lvl2pPr>
            <a:lvl3pPr marL="1143000" indent="-228600" defTabSz="966788">
              <a:defRPr sz="1400">
                <a:solidFill>
                  <a:schemeClr val="tx1"/>
                </a:solidFill>
                <a:latin typeface="Arial" panose="020B0604020202020204" pitchFamily="34" charset="0"/>
                <a:cs typeface="Arial" panose="020B0604020202020204" pitchFamily="34" charset="0"/>
              </a:defRPr>
            </a:lvl3pPr>
            <a:lvl4pPr marL="1600200" indent="-228600" defTabSz="966788">
              <a:defRPr sz="1400">
                <a:solidFill>
                  <a:schemeClr val="tx1"/>
                </a:solidFill>
                <a:latin typeface="Arial" panose="020B0604020202020204" pitchFamily="34" charset="0"/>
                <a:cs typeface="Arial" panose="020B0604020202020204" pitchFamily="34" charset="0"/>
              </a:defRPr>
            </a:lvl4pPr>
            <a:lvl5pPr marL="2057400" indent="-228600" defTabSz="966788">
              <a:defRPr sz="14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eaLnBrk="1" hangingPunct="1"/>
            <a:fld id="{B290117F-1193-4E33-B48D-AF11D7468EBC}" type="slidenum">
              <a:rPr lang="en-US" altLang="en-US" sz="1300"/>
              <a:pPr algn="r" eaLnBrk="1" hangingPunct="1"/>
              <a:t>29</a:t>
            </a:fld>
            <a:endParaRPr lang="en-US" altLang="en-US" sz="1300"/>
          </a:p>
        </p:txBody>
      </p:sp>
      <p:sp>
        <p:nvSpPr>
          <p:cNvPr id="59396" name="Rectangle 2"/>
          <p:cNvSpPr>
            <a:spLocks noGrp="1" noRot="1" noChangeAspect="1" noChangeArrowheads="1" noTextEdit="1"/>
          </p:cNvSpPr>
          <p:nvPr>
            <p:ph type="sldImg"/>
          </p:nvPr>
        </p:nvSpPr>
        <p:spPr bwMode="auto">
          <a:xfrm>
            <a:off x="469900" y="739775"/>
            <a:ext cx="6446838" cy="3625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3"/>
          <p:cNvSpPr>
            <a:spLocks noGrp="1" noChangeArrowheads="1"/>
          </p:cNvSpPr>
          <p:nvPr>
            <p:ph type="body" idx="1"/>
          </p:nvPr>
        </p:nvSpPr>
        <p:spPr bwMode="auto">
          <a:xfrm>
            <a:off x="742950" y="4600575"/>
            <a:ext cx="5897563" cy="432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444" tIns="48722" rIns="97444" bIns="48722"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540991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1.jpe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2.xml"/><Relationship Id="rId5" Type="http://schemas.openxmlformats.org/officeDocument/2006/relationships/image" Target="../media/image1.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6"/>
          <p:cNvSpPr/>
          <p:nvPr userDrawn="1"/>
        </p:nvSpPr>
        <p:spPr>
          <a:xfrm>
            <a:off x="0" y="4967288"/>
            <a:ext cx="1011238" cy="174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eaLnBrk="1" hangingPunct="1">
              <a:lnSpc>
                <a:spcPct val="90000"/>
              </a:lnSpc>
              <a:spcBef>
                <a:spcPts val="600"/>
              </a:spcBef>
              <a:defRPr/>
            </a:pPr>
            <a:endParaRPr lang="en-US" sz="2000" dirty="0" err="1"/>
          </a:p>
        </p:txBody>
      </p:sp>
      <p:pic>
        <p:nvPicPr>
          <p:cNvPr id="7" name="Picture 25" descr="EDC_logo_david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4706938"/>
            <a:ext cx="615950" cy="3841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Footer Placeholder 6"/>
          <p:cNvSpPr txBox="1">
            <a:spLocks/>
          </p:cNvSpPr>
          <p:nvPr userDrawn="1"/>
        </p:nvSpPr>
        <p:spPr>
          <a:xfrm>
            <a:off x="965200" y="4960938"/>
            <a:ext cx="29368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00" dirty="0" smtClean="0">
                <a:solidFill>
                  <a:srgbClr val="FF0000"/>
                </a:solidFill>
              </a:rPr>
              <a:t>Title</a:t>
            </a:r>
            <a:endParaRPr lang="en-US" sz="600" dirty="0">
              <a:solidFill>
                <a:srgbClr val="FF0000"/>
              </a:solidFill>
            </a:endParaRPr>
          </a:p>
        </p:txBody>
      </p:sp>
      <p:sp>
        <p:nvSpPr>
          <p:cNvPr id="9" name="Footer Placeholder 6"/>
          <p:cNvSpPr txBox="1">
            <a:spLocks/>
          </p:cNvSpPr>
          <p:nvPr userDrawn="1"/>
        </p:nvSpPr>
        <p:spPr>
          <a:xfrm>
            <a:off x="7140575" y="4967288"/>
            <a:ext cx="17176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600" dirty="0" smtClean="0">
                <a:solidFill>
                  <a:srgbClr val="E30803"/>
                </a:solidFill>
              </a:rPr>
              <a:t>Confidential and Proprietary</a:t>
            </a:r>
            <a:endParaRPr lang="en-US" sz="600" dirty="0">
              <a:solidFill>
                <a:srgbClr val="E30803"/>
              </a:solidFill>
            </a:endParaRPr>
          </a:p>
        </p:txBody>
      </p:sp>
      <p:sp>
        <p:nvSpPr>
          <p:cNvPr id="4" name="Content Placeholder 3"/>
          <p:cNvSpPr>
            <a:spLocks noGrp="1"/>
          </p:cNvSpPr>
          <p:nvPr>
            <p:ph sz="quarter" idx="14"/>
          </p:nvPr>
        </p:nvSpPr>
        <p:spPr>
          <a:xfrm>
            <a:off x="201929" y="890715"/>
            <a:ext cx="8740142" cy="38001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0" name="Slide Number Placeholder 8"/>
          <p:cNvSpPr>
            <a:spLocks noGrp="1"/>
          </p:cNvSpPr>
          <p:nvPr>
            <p:ph type="sldNum" sz="quarter" idx="15"/>
          </p:nvPr>
        </p:nvSpPr>
        <p:spPr>
          <a:xfrm>
            <a:off x="8858250" y="4967288"/>
            <a:ext cx="285750" cy="1746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600">
                <a:solidFill>
                  <a:srgbClr val="E30803"/>
                </a:solidFill>
                <a:latin typeface="Segoe UI" panose="020B0502040204020203" pitchFamily="34" charset="0"/>
              </a:defRPr>
            </a:lvl1pPr>
          </a:lstStyle>
          <a:p>
            <a:pPr>
              <a:defRPr/>
            </a:pPr>
            <a:fld id="{B5C9C85F-CA82-4C58-AD46-FA7962625400}" type="slidenum">
              <a:rPr lang="en-US" altLang="en-US"/>
              <a:pPr>
                <a:defRPr/>
              </a:pPr>
              <a:t>‹#›</a:t>
            </a:fld>
            <a:endParaRPr lang="en-US" altLang="en-US" dirty="0"/>
          </a:p>
        </p:txBody>
      </p:sp>
    </p:spTree>
    <p:extLst>
      <p:ext uri="{BB962C8B-B14F-4D97-AF65-F5344CB8AC3E}">
        <p14:creationId xmlns:p14="http://schemas.microsoft.com/office/powerpoint/2010/main" val="34210731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Whiteboard Title - Windows">
    <p:bg>
      <p:bgPr>
        <a:solidFill>
          <a:schemeClr val="tx1"/>
        </a:solidFill>
        <a:effectLst/>
      </p:bgPr>
    </p:bg>
    <p:spTree>
      <p:nvGrpSpPr>
        <p:cNvPr id="1" name=""/>
        <p:cNvGrpSpPr/>
        <p:nvPr/>
      </p:nvGrpSpPr>
      <p:grpSpPr>
        <a:xfrm>
          <a:off x="0" y="0"/>
          <a:ext cx="0" cy="0"/>
          <a:chOff x="0" y="0"/>
          <a:chExt cx="0" cy="0"/>
        </a:xfrm>
      </p:grpSpPr>
      <p:grpSp>
        <p:nvGrpSpPr>
          <p:cNvPr id="5" name="Group 2"/>
          <p:cNvGrpSpPr>
            <a:grpSpLocks/>
          </p:cNvGrpSpPr>
          <p:nvPr userDrawn="1"/>
        </p:nvGrpSpPr>
        <p:grpSpPr bwMode="auto">
          <a:xfrm>
            <a:off x="0" y="0"/>
            <a:ext cx="9131300" cy="5143500"/>
            <a:chOff x="0" y="2"/>
            <a:chExt cx="12192000" cy="6867230"/>
          </a:xfrm>
        </p:grpSpPr>
        <p:sp>
          <p:nvSpPr>
            <p:cNvPr id="6" name="Rectangle 18"/>
            <p:cNvSpPr/>
            <p:nvPr userDrawn="1"/>
          </p:nvSpPr>
          <p:spPr>
            <a:xfrm>
              <a:off x="0" y="2"/>
              <a:ext cx="12192000" cy="2354782"/>
            </a:xfrm>
            <a:prstGeom prst="rect">
              <a:avLst/>
            </a:prstGeom>
            <a:gradFill>
              <a:gsLst>
                <a:gs pos="0">
                  <a:schemeClr val="tx1"/>
                </a:gs>
                <a:gs pos="50000">
                  <a:schemeClr val="tx1">
                    <a:alpha val="80000"/>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a:lstStyle/>
            <a:p>
              <a:pPr algn="ctr" defTabSz="914377" eaLnBrk="1" fontAlgn="auto" hangingPunct="1">
                <a:lnSpc>
                  <a:spcPct val="90000"/>
                </a:lnSpc>
                <a:spcBef>
                  <a:spcPts val="800"/>
                </a:spcBef>
                <a:spcAft>
                  <a:spcPts val="0"/>
                </a:spcAft>
                <a:defRPr/>
              </a:pPr>
              <a:endParaRPr lang="en-US" sz="2667" dirty="0">
                <a:solidFill>
                  <a:prstClr val="white"/>
                </a:solidFill>
              </a:endParaRPr>
            </a:p>
          </p:txBody>
        </p:sp>
        <p:sp>
          <p:nvSpPr>
            <p:cNvPr id="7" name="Rectangle 21"/>
            <p:cNvSpPr/>
            <p:nvPr userDrawn="1"/>
          </p:nvSpPr>
          <p:spPr>
            <a:xfrm rot="16200000">
              <a:off x="-34634" y="43870"/>
              <a:ext cx="6857999" cy="6788725"/>
            </a:xfrm>
            <a:prstGeom prst="rect">
              <a:avLst/>
            </a:prstGeom>
            <a:gradFill>
              <a:gsLst>
                <a:gs pos="43000">
                  <a:schemeClr val="tx1"/>
                </a:gs>
                <a:gs pos="48000">
                  <a:schemeClr val="tx1">
                    <a:alpha val="90000"/>
                  </a:schemeClr>
                </a:gs>
                <a:gs pos="64000">
                  <a:schemeClr val="tx1">
                    <a:alpha val="78000"/>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a:lstStyle/>
            <a:p>
              <a:pPr algn="ctr" defTabSz="914377" eaLnBrk="1" fontAlgn="auto" hangingPunct="1">
                <a:lnSpc>
                  <a:spcPct val="90000"/>
                </a:lnSpc>
                <a:spcBef>
                  <a:spcPts val="800"/>
                </a:spcBef>
                <a:spcAft>
                  <a:spcPts val="0"/>
                </a:spcAft>
                <a:defRPr/>
              </a:pPr>
              <a:endParaRPr lang="en-US" sz="2667" dirty="0">
                <a:solidFill>
                  <a:prstClr val="white"/>
                </a:solidFill>
              </a:endParaRPr>
            </a:p>
          </p:txBody>
        </p:sp>
      </p:grpSp>
      <p:sp>
        <p:nvSpPr>
          <p:cNvPr id="8" name="Footer Placeholder 6"/>
          <p:cNvSpPr txBox="1">
            <a:spLocks/>
          </p:cNvSpPr>
          <p:nvPr userDrawn="1"/>
        </p:nvSpPr>
        <p:spPr>
          <a:xfrm>
            <a:off x="3535363" y="4873625"/>
            <a:ext cx="1895475" cy="268288"/>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800" dirty="0">
                <a:solidFill>
                  <a:schemeClr val="accent1"/>
                </a:solidFill>
              </a:rPr>
              <a:t>CONFIDENTIAL AND PROPREITARY</a:t>
            </a:r>
          </a:p>
        </p:txBody>
      </p:sp>
      <p:pic>
        <p:nvPicPr>
          <p:cNvPr id="9" name="Picture 10" descr="EDC_logo_david_300dpi"/>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575" y="4557713"/>
            <a:ext cx="6985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75"/>
            <a:ext cx="91440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EDC_logo_david_300dpi"/>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4800" y="228600"/>
            <a:ext cx="24669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5"/>
          <p:cNvSpPr>
            <a:spLocks noChangeShapeType="1"/>
          </p:cNvSpPr>
          <p:nvPr userDrawn="1"/>
        </p:nvSpPr>
        <p:spPr bwMode="black">
          <a:xfrm>
            <a:off x="0" y="5141913"/>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Placeholder 4"/>
          <p:cNvSpPr>
            <a:spLocks noGrp="1"/>
          </p:cNvSpPr>
          <p:nvPr>
            <p:ph type="body" sz="quarter" idx="12"/>
          </p:nvPr>
        </p:nvSpPr>
        <p:spPr>
          <a:xfrm>
            <a:off x="165587" y="3082661"/>
            <a:ext cx="4650888" cy="875802"/>
          </a:xfrm>
          <a:prstGeom prst="rect">
            <a:avLst/>
          </a:prstGeom>
          <a:noFill/>
        </p:spPr>
        <p:txBody>
          <a:bodyPr lIns="146304" rIns="146304"/>
          <a:lstStyle>
            <a:lvl1pPr marL="0" indent="0">
              <a:spcBef>
                <a:spcPts val="0"/>
              </a:spcBef>
              <a:buNone/>
              <a:defRPr sz="2400" spc="0" baseline="0">
                <a:solidFill>
                  <a:schemeClr val="accent1"/>
                </a:solidFill>
                <a:latin typeface="+mj-lt"/>
              </a:defRPr>
            </a:lvl1pPr>
          </a:lstStyle>
          <a:p>
            <a:pPr lvl="0"/>
            <a:r>
              <a:rPr lang="en-US" dirty="0"/>
              <a:t>Click to edit Master text styles</a:t>
            </a:r>
          </a:p>
        </p:txBody>
      </p:sp>
      <p:sp>
        <p:nvSpPr>
          <p:cNvPr id="13" name="Title 1"/>
          <p:cNvSpPr>
            <a:spLocks noGrp="1"/>
          </p:cNvSpPr>
          <p:nvPr>
            <p:ph type="title"/>
          </p:nvPr>
        </p:nvSpPr>
        <p:spPr>
          <a:xfrm>
            <a:off x="163088" y="-6914"/>
            <a:ext cx="6309589" cy="1952671"/>
          </a:xfrm>
          <a:noFill/>
        </p:spPr>
        <p:txBody>
          <a:bodyPr lIns="146304" tIns="274320" rIns="146304" bIns="91440" anchor="ctr"/>
          <a:lstStyle>
            <a:lvl1pPr>
              <a:defRPr sz="4800" spc="-74" baseline="0">
                <a:solidFill>
                  <a:schemeClr val="accent1"/>
                </a:solidFill>
              </a:defRPr>
            </a:lvl1pPr>
          </a:lstStyle>
          <a:p>
            <a:r>
              <a:rPr lang="en-US" dirty="0"/>
              <a:t>Click to edit Master title style</a:t>
            </a:r>
          </a:p>
        </p:txBody>
      </p:sp>
      <p:sp>
        <p:nvSpPr>
          <p:cNvPr id="15" name="Text Placeholder 38"/>
          <p:cNvSpPr>
            <a:spLocks noGrp="1"/>
          </p:cNvSpPr>
          <p:nvPr>
            <p:ph type="body" sz="quarter" idx="24"/>
          </p:nvPr>
        </p:nvSpPr>
        <p:spPr>
          <a:xfrm>
            <a:off x="163555" y="4036035"/>
            <a:ext cx="2464353" cy="271592"/>
          </a:xfrm>
          <a:prstGeom prst="rect">
            <a:avLst/>
          </a:prstGeom>
        </p:spPr>
        <p:txBody>
          <a:bodyPr bIns="0" anchor="b"/>
          <a:lstStyle>
            <a:lvl1pPr marL="0" indent="0">
              <a:buNone/>
              <a:defRPr sz="1600" baseline="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2909309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25" descr="EDC_logo_david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40738" y="71438"/>
            <a:ext cx="615950" cy="38258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52813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board Title - Windows">
    <p:bg>
      <p:bgPr>
        <a:solidFill>
          <a:schemeClr val="tx1"/>
        </a:solidFill>
        <a:effectLst/>
      </p:bgPr>
    </p:bg>
    <p:spTree>
      <p:nvGrpSpPr>
        <p:cNvPr id="1" name=""/>
        <p:cNvGrpSpPr/>
        <p:nvPr/>
      </p:nvGrpSpPr>
      <p:grpSpPr>
        <a:xfrm>
          <a:off x="0" y="0"/>
          <a:ext cx="0" cy="0"/>
          <a:chOff x="0" y="0"/>
          <a:chExt cx="0" cy="0"/>
        </a:xfrm>
      </p:grpSpPr>
      <p:grpSp>
        <p:nvGrpSpPr>
          <p:cNvPr id="5" name="Group 2"/>
          <p:cNvGrpSpPr>
            <a:grpSpLocks/>
          </p:cNvGrpSpPr>
          <p:nvPr userDrawn="1"/>
        </p:nvGrpSpPr>
        <p:grpSpPr bwMode="auto">
          <a:xfrm>
            <a:off x="0" y="0"/>
            <a:ext cx="9131300" cy="5143500"/>
            <a:chOff x="0" y="2"/>
            <a:chExt cx="12192000" cy="6867230"/>
          </a:xfrm>
        </p:grpSpPr>
        <p:sp>
          <p:nvSpPr>
            <p:cNvPr id="6" name="Rectangle 18"/>
            <p:cNvSpPr/>
            <p:nvPr userDrawn="1"/>
          </p:nvSpPr>
          <p:spPr>
            <a:xfrm>
              <a:off x="0" y="2"/>
              <a:ext cx="12192000" cy="2354782"/>
            </a:xfrm>
            <a:prstGeom prst="rect">
              <a:avLst/>
            </a:prstGeom>
            <a:gradFill>
              <a:gsLst>
                <a:gs pos="0">
                  <a:schemeClr val="tx1"/>
                </a:gs>
                <a:gs pos="50000">
                  <a:schemeClr val="tx1">
                    <a:alpha val="80000"/>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a:lstStyle/>
            <a:p>
              <a:pPr algn="ctr" defTabSz="914377" eaLnBrk="1" fontAlgn="auto" hangingPunct="1">
                <a:lnSpc>
                  <a:spcPct val="90000"/>
                </a:lnSpc>
                <a:spcBef>
                  <a:spcPts val="800"/>
                </a:spcBef>
                <a:spcAft>
                  <a:spcPts val="0"/>
                </a:spcAft>
                <a:defRPr/>
              </a:pPr>
              <a:endParaRPr lang="en-US" sz="2667" dirty="0">
                <a:solidFill>
                  <a:prstClr val="white"/>
                </a:solidFill>
              </a:endParaRPr>
            </a:p>
          </p:txBody>
        </p:sp>
        <p:sp>
          <p:nvSpPr>
            <p:cNvPr id="7" name="Rectangle 21"/>
            <p:cNvSpPr/>
            <p:nvPr userDrawn="1"/>
          </p:nvSpPr>
          <p:spPr>
            <a:xfrm rot="16200000">
              <a:off x="-34634" y="43870"/>
              <a:ext cx="6857999" cy="6788725"/>
            </a:xfrm>
            <a:prstGeom prst="rect">
              <a:avLst/>
            </a:prstGeom>
            <a:gradFill>
              <a:gsLst>
                <a:gs pos="43000">
                  <a:schemeClr val="tx1"/>
                </a:gs>
                <a:gs pos="48000">
                  <a:schemeClr val="tx1">
                    <a:alpha val="90000"/>
                  </a:schemeClr>
                </a:gs>
                <a:gs pos="64000">
                  <a:schemeClr val="tx1">
                    <a:alpha val="78000"/>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a:lstStyle/>
            <a:p>
              <a:pPr algn="ctr" defTabSz="914377" eaLnBrk="1" fontAlgn="auto" hangingPunct="1">
                <a:lnSpc>
                  <a:spcPct val="90000"/>
                </a:lnSpc>
                <a:spcBef>
                  <a:spcPts val="800"/>
                </a:spcBef>
                <a:spcAft>
                  <a:spcPts val="0"/>
                </a:spcAft>
                <a:defRPr/>
              </a:pPr>
              <a:endParaRPr lang="en-US" sz="2667" dirty="0">
                <a:solidFill>
                  <a:prstClr val="white"/>
                </a:solidFill>
              </a:endParaRPr>
            </a:p>
          </p:txBody>
        </p:sp>
      </p:grpSp>
      <p:sp>
        <p:nvSpPr>
          <p:cNvPr id="8" name="Footer Placeholder 6"/>
          <p:cNvSpPr txBox="1">
            <a:spLocks/>
          </p:cNvSpPr>
          <p:nvPr userDrawn="1"/>
        </p:nvSpPr>
        <p:spPr>
          <a:xfrm>
            <a:off x="3535363" y="4873625"/>
            <a:ext cx="1895475" cy="268288"/>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800" dirty="0">
                <a:solidFill>
                  <a:schemeClr val="accent1"/>
                </a:solidFill>
              </a:rPr>
              <a:t>CONFIDENTIAL AND PROPREITARY</a:t>
            </a:r>
          </a:p>
        </p:txBody>
      </p:sp>
      <p:pic>
        <p:nvPicPr>
          <p:cNvPr id="9" name="Picture 10" descr="EDC_logo_david_300dpi"/>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575" y="4557713"/>
            <a:ext cx="6985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75"/>
            <a:ext cx="91440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EDC_logo_david_300dpi"/>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4800" y="228600"/>
            <a:ext cx="24669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5"/>
          <p:cNvSpPr>
            <a:spLocks noChangeShapeType="1"/>
          </p:cNvSpPr>
          <p:nvPr userDrawn="1"/>
        </p:nvSpPr>
        <p:spPr bwMode="black">
          <a:xfrm>
            <a:off x="0" y="5141913"/>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Placeholder 4"/>
          <p:cNvSpPr>
            <a:spLocks noGrp="1"/>
          </p:cNvSpPr>
          <p:nvPr>
            <p:ph type="body" sz="quarter" idx="12"/>
          </p:nvPr>
        </p:nvSpPr>
        <p:spPr>
          <a:xfrm>
            <a:off x="165587" y="3082661"/>
            <a:ext cx="4650888" cy="875802"/>
          </a:xfrm>
          <a:prstGeom prst="rect">
            <a:avLst/>
          </a:prstGeom>
          <a:noFill/>
        </p:spPr>
        <p:txBody>
          <a:bodyPr lIns="146304" rIns="146304"/>
          <a:lstStyle>
            <a:lvl1pPr marL="0" indent="0">
              <a:spcBef>
                <a:spcPts val="0"/>
              </a:spcBef>
              <a:buNone/>
              <a:defRPr sz="2400" spc="0" baseline="0">
                <a:solidFill>
                  <a:schemeClr val="accent1"/>
                </a:solidFill>
                <a:latin typeface="+mj-lt"/>
              </a:defRPr>
            </a:lvl1pPr>
          </a:lstStyle>
          <a:p>
            <a:pPr lvl="0"/>
            <a:r>
              <a:rPr lang="en-US" dirty="0"/>
              <a:t>Click to edit Master text styles</a:t>
            </a:r>
          </a:p>
        </p:txBody>
      </p:sp>
      <p:sp>
        <p:nvSpPr>
          <p:cNvPr id="13" name="Title 1"/>
          <p:cNvSpPr>
            <a:spLocks noGrp="1"/>
          </p:cNvSpPr>
          <p:nvPr>
            <p:ph type="title"/>
          </p:nvPr>
        </p:nvSpPr>
        <p:spPr>
          <a:xfrm>
            <a:off x="163088" y="-6914"/>
            <a:ext cx="6309589" cy="1952671"/>
          </a:xfrm>
          <a:noFill/>
        </p:spPr>
        <p:txBody>
          <a:bodyPr lIns="146304" tIns="274320" rIns="146304" bIns="91440" anchor="ctr"/>
          <a:lstStyle>
            <a:lvl1pPr>
              <a:defRPr sz="4800" spc="-74" baseline="0">
                <a:solidFill>
                  <a:schemeClr val="accent1"/>
                </a:solidFill>
              </a:defRPr>
            </a:lvl1pPr>
          </a:lstStyle>
          <a:p>
            <a:r>
              <a:rPr lang="en-US" dirty="0"/>
              <a:t>Click to edit Master title style</a:t>
            </a:r>
          </a:p>
        </p:txBody>
      </p:sp>
      <p:sp>
        <p:nvSpPr>
          <p:cNvPr id="15" name="Text Placeholder 38"/>
          <p:cNvSpPr>
            <a:spLocks noGrp="1"/>
          </p:cNvSpPr>
          <p:nvPr>
            <p:ph type="body" sz="quarter" idx="24"/>
          </p:nvPr>
        </p:nvSpPr>
        <p:spPr>
          <a:xfrm>
            <a:off x="163555" y="4036035"/>
            <a:ext cx="2464353" cy="271592"/>
          </a:xfrm>
          <a:prstGeom prst="rect">
            <a:avLst/>
          </a:prstGeom>
        </p:spPr>
        <p:txBody>
          <a:bodyPr bIns="0" anchor="b"/>
          <a:lstStyle>
            <a:lvl1pPr marL="0" indent="0">
              <a:buNone/>
              <a:defRPr sz="1600" baseline="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112380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13"/>
          <p:cNvSpPr/>
          <p:nvPr userDrawn="1"/>
        </p:nvSpPr>
        <p:spPr>
          <a:xfrm>
            <a:off x="0" y="4967288"/>
            <a:ext cx="1011238" cy="174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eaLnBrk="1" hangingPunct="1">
              <a:lnSpc>
                <a:spcPct val="90000"/>
              </a:lnSpc>
              <a:spcBef>
                <a:spcPts val="600"/>
              </a:spcBef>
              <a:defRPr/>
            </a:pPr>
            <a:endParaRPr lang="en-US" sz="2000" dirty="0" err="1"/>
          </a:p>
        </p:txBody>
      </p:sp>
      <p:pic>
        <p:nvPicPr>
          <p:cNvPr id="5" name="Picture 25" descr="EDC_logo_david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4706938"/>
            <a:ext cx="615950" cy="3841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Footer Placeholder 6"/>
          <p:cNvSpPr txBox="1">
            <a:spLocks/>
          </p:cNvSpPr>
          <p:nvPr userDrawn="1"/>
        </p:nvSpPr>
        <p:spPr>
          <a:xfrm>
            <a:off x="7140575" y="4967288"/>
            <a:ext cx="17176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600" dirty="0" smtClean="0">
                <a:solidFill>
                  <a:srgbClr val="E30803"/>
                </a:solidFill>
              </a:rPr>
              <a:t>Confidential and Proprietary</a:t>
            </a:r>
            <a:endParaRPr lang="en-US" sz="600" dirty="0">
              <a:solidFill>
                <a:srgbClr val="E30803"/>
              </a:solidFill>
            </a:endParaRPr>
          </a:p>
        </p:txBody>
      </p:sp>
      <p:sp>
        <p:nvSpPr>
          <p:cNvPr id="7" name="Footer Placeholder 6"/>
          <p:cNvSpPr txBox="1">
            <a:spLocks/>
          </p:cNvSpPr>
          <p:nvPr userDrawn="1"/>
        </p:nvSpPr>
        <p:spPr>
          <a:xfrm>
            <a:off x="965200" y="4960938"/>
            <a:ext cx="29368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00" dirty="0" smtClean="0">
                <a:solidFill>
                  <a:srgbClr val="FF0000"/>
                </a:solidFill>
              </a:rPr>
              <a:t>Platform Wars: The Battle for Developers</a:t>
            </a:r>
            <a:endParaRPr lang="en-US" sz="600" dirty="0">
              <a:solidFill>
                <a:srgbClr val="FF0000"/>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01613" y="890589"/>
            <a:ext cx="8740775" cy="388965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8"/>
          <p:cNvSpPr>
            <a:spLocks noGrp="1"/>
          </p:cNvSpPr>
          <p:nvPr>
            <p:ph type="sldNum" sz="quarter" idx="10"/>
          </p:nvPr>
        </p:nvSpPr>
        <p:spPr>
          <a:xfrm>
            <a:off x="8858250" y="4967288"/>
            <a:ext cx="285750" cy="1746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600">
                <a:solidFill>
                  <a:srgbClr val="E30803"/>
                </a:solidFill>
                <a:latin typeface="Segoe UI" panose="020B0502040204020203" pitchFamily="34" charset="0"/>
              </a:defRPr>
            </a:lvl1pPr>
          </a:lstStyle>
          <a:p>
            <a:pPr>
              <a:defRPr/>
            </a:pPr>
            <a:fld id="{9D361AF9-A0DD-45FF-84F0-37D2A251DD27}" type="slidenum">
              <a:rPr lang="en-US" altLang="en-US"/>
              <a:pPr>
                <a:defRPr/>
              </a:pPr>
              <a:t>‹#›</a:t>
            </a:fld>
            <a:endParaRPr lang="en-US" altLang="en-US" dirty="0"/>
          </a:p>
        </p:txBody>
      </p:sp>
    </p:spTree>
    <p:extLst>
      <p:ext uri="{BB962C8B-B14F-4D97-AF65-F5344CB8AC3E}">
        <p14:creationId xmlns:p14="http://schemas.microsoft.com/office/powerpoint/2010/main" val="2230384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bg>
      <p:bgPr>
        <a:gradFill rotWithShape="0">
          <a:gsLst>
            <a:gs pos="0">
              <a:srgbClr val="003C6C"/>
            </a:gs>
            <a:gs pos="100000">
              <a:schemeClr val="tx2"/>
            </a:gs>
          </a:gsLst>
          <a:lin ang="5400000" scaled="1"/>
        </a:gradFill>
        <a:effectLst/>
      </p:bgPr>
    </p:bg>
    <p:spTree>
      <p:nvGrpSpPr>
        <p:cNvPr id="1" name=""/>
        <p:cNvGrpSpPr/>
        <p:nvPr/>
      </p:nvGrpSpPr>
      <p:grpSpPr>
        <a:xfrm>
          <a:off x="0" y="0"/>
          <a:ext cx="0" cy="0"/>
          <a:chOff x="0" y="0"/>
          <a:chExt cx="0" cy="0"/>
        </a:xfrm>
      </p:grpSpPr>
      <p:sp>
        <p:nvSpPr>
          <p:cNvPr id="4" name="Rectangle 9"/>
          <p:cNvSpPr/>
          <p:nvPr userDrawn="1"/>
        </p:nvSpPr>
        <p:spPr>
          <a:xfrm>
            <a:off x="0" y="4967288"/>
            <a:ext cx="1011238" cy="174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eaLnBrk="1" hangingPunct="1">
              <a:lnSpc>
                <a:spcPct val="90000"/>
              </a:lnSpc>
              <a:spcBef>
                <a:spcPts val="600"/>
              </a:spcBef>
              <a:defRPr/>
            </a:pPr>
            <a:endParaRPr lang="en-US" sz="2000" dirty="0" err="1"/>
          </a:p>
        </p:txBody>
      </p:sp>
      <p:pic>
        <p:nvPicPr>
          <p:cNvPr id="5" name="Picture 25" descr="EDC_logo_david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4706938"/>
            <a:ext cx="615950" cy="3841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Footer Placeholder 6"/>
          <p:cNvSpPr txBox="1">
            <a:spLocks/>
          </p:cNvSpPr>
          <p:nvPr userDrawn="1"/>
        </p:nvSpPr>
        <p:spPr>
          <a:xfrm>
            <a:off x="7140575" y="4967288"/>
            <a:ext cx="17176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600" dirty="0" smtClean="0">
                <a:solidFill>
                  <a:srgbClr val="E30803"/>
                </a:solidFill>
              </a:rPr>
              <a:t>Confidential and Proprietary</a:t>
            </a:r>
            <a:endParaRPr lang="en-US" sz="600" dirty="0">
              <a:solidFill>
                <a:srgbClr val="E30803"/>
              </a:solidFill>
            </a:endParaRPr>
          </a:p>
        </p:txBody>
      </p:sp>
      <p:sp>
        <p:nvSpPr>
          <p:cNvPr id="7" name="Footer Placeholder 6"/>
          <p:cNvSpPr txBox="1">
            <a:spLocks/>
          </p:cNvSpPr>
          <p:nvPr userDrawn="1"/>
        </p:nvSpPr>
        <p:spPr>
          <a:xfrm>
            <a:off x="965200" y="4960938"/>
            <a:ext cx="29368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00" dirty="0" smtClean="0">
                <a:solidFill>
                  <a:srgbClr val="FF0000"/>
                </a:solidFill>
              </a:rPr>
              <a:t>Platform Wars: The Battle for Developers</a:t>
            </a:r>
            <a:endParaRPr lang="en-US" sz="600" dirty="0">
              <a:solidFill>
                <a:srgbClr val="FF0000"/>
              </a:solidFill>
            </a:endParaRPr>
          </a:p>
        </p:txBody>
      </p:sp>
      <p:sp>
        <p:nvSpPr>
          <p:cNvPr id="12" name="Title 1"/>
          <p:cNvSpPr>
            <a:spLocks noGrp="1"/>
          </p:cNvSpPr>
          <p:nvPr>
            <p:ph type="title"/>
          </p:nvPr>
        </p:nvSpPr>
        <p:spPr>
          <a:xfrm>
            <a:off x="201613" y="153988"/>
            <a:ext cx="8740775" cy="736600"/>
          </a:xfrm>
        </p:spPr>
        <p:txBody>
          <a:bodyPr/>
          <a:lstStyle>
            <a:lvl1pPr>
              <a:defRPr>
                <a:solidFill>
                  <a:schemeClr val="bg1"/>
                </a:solidFill>
              </a:defRPr>
            </a:lvl1pPr>
          </a:lstStyle>
          <a:p>
            <a:r>
              <a:rPr lang="en-US" dirty="0"/>
              <a:t>Click to edit Master title style</a:t>
            </a:r>
          </a:p>
        </p:txBody>
      </p:sp>
      <p:sp>
        <p:nvSpPr>
          <p:cNvPr id="13" name="Content Placeholder 2"/>
          <p:cNvSpPr>
            <a:spLocks noGrp="1"/>
          </p:cNvSpPr>
          <p:nvPr>
            <p:ph idx="1"/>
          </p:nvPr>
        </p:nvSpPr>
        <p:spPr>
          <a:xfrm>
            <a:off x="201613" y="890589"/>
            <a:ext cx="8740775" cy="388965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8"/>
          <p:cNvSpPr>
            <a:spLocks noGrp="1"/>
          </p:cNvSpPr>
          <p:nvPr>
            <p:ph type="sldNum" sz="quarter" idx="10"/>
          </p:nvPr>
        </p:nvSpPr>
        <p:spPr>
          <a:xfrm>
            <a:off x="8858250" y="4967288"/>
            <a:ext cx="285750" cy="1746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600">
                <a:solidFill>
                  <a:srgbClr val="E30803"/>
                </a:solidFill>
                <a:latin typeface="Segoe UI" panose="020B0502040204020203" pitchFamily="34" charset="0"/>
              </a:defRPr>
            </a:lvl1pPr>
          </a:lstStyle>
          <a:p>
            <a:pPr>
              <a:defRPr/>
            </a:pPr>
            <a:fld id="{CED138A6-F3E1-4E10-8FCF-20A28671BE97}" type="slidenum">
              <a:rPr lang="en-US" altLang="en-US"/>
              <a:pPr>
                <a:defRPr/>
              </a:pPr>
              <a:t>‹#›</a:t>
            </a:fld>
            <a:endParaRPr lang="en-US" altLang="en-US" dirty="0"/>
          </a:p>
        </p:txBody>
      </p:sp>
    </p:spTree>
    <p:extLst>
      <p:ext uri="{BB962C8B-B14F-4D97-AF65-F5344CB8AC3E}">
        <p14:creationId xmlns:p14="http://schemas.microsoft.com/office/powerpoint/2010/main" val="1859988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bg>
      <p:bgPr>
        <a:gradFill rotWithShape="0">
          <a:gsLst>
            <a:gs pos="0">
              <a:srgbClr val="003C6C"/>
            </a:gs>
            <a:gs pos="100000">
              <a:schemeClr val="tx2"/>
            </a:gs>
          </a:gsLst>
          <a:lin ang="5400000" scaled="1"/>
        </a:gradFill>
        <a:effectLst/>
      </p:bgPr>
    </p:bg>
    <p:spTree>
      <p:nvGrpSpPr>
        <p:cNvPr id="1" name=""/>
        <p:cNvGrpSpPr/>
        <p:nvPr/>
      </p:nvGrpSpPr>
      <p:grpSpPr>
        <a:xfrm>
          <a:off x="0" y="0"/>
          <a:ext cx="0" cy="0"/>
          <a:chOff x="0" y="0"/>
          <a:chExt cx="0" cy="0"/>
        </a:xfrm>
      </p:grpSpPr>
      <p:sp>
        <p:nvSpPr>
          <p:cNvPr id="3" name="Rectangle 9"/>
          <p:cNvSpPr/>
          <p:nvPr userDrawn="1"/>
        </p:nvSpPr>
        <p:spPr>
          <a:xfrm>
            <a:off x="0" y="4967288"/>
            <a:ext cx="1011238" cy="174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eaLnBrk="1" hangingPunct="1">
              <a:lnSpc>
                <a:spcPct val="90000"/>
              </a:lnSpc>
              <a:spcBef>
                <a:spcPts val="600"/>
              </a:spcBef>
              <a:defRPr/>
            </a:pPr>
            <a:endParaRPr lang="en-US" sz="2000" dirty="0" err="1"/>
          </a:p>
        </p:txBody>
      </p:sp>
      <p:pic>
        <p:nvPicPr>
          <p:cNvPr id="4" name="Picture 25" descr="EDC_logo_david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4706938"/>
            <a:ext cx="615950" cy="3841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6"/>
          <p:cNvSpPr txBox="1">
            <a:spLocks/>
          </p:cNvSpPr>
          <p:nvPr userDrawn="1"/>
        </p:nvSpPr>
        <p:spPr>
          <a:xfrm>
            <a:off x="7140575" y="4967288"/>
            <a:ext cx="17176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600" dirty="0" smtClean="0">
                <a:solidFill>
                  <a:srgbClr val="E30803"/>
                </a:solidFill>
              </a:rPr>
              <a:t>Confidential and Proprietary</a:t>
            </a:r>
            <a:endParaRPr lang="en-US" sz="600" dirty="0">
              <a:solidFill>
                <a:srgbClr val="E30803"/>
              </a:solidFill>
            </a:endParaRPr>
          </a:p>
        </p:txBody>
      </p:sp>
      <p:sp>
        <p:nvSpPr>
          <p:cNvPr id="6" name="Footer Placeholder 6"/>
          <p:cNvSpPr txBox="1">
            <a:spLocks/>
          </p:cNvSpPr>
          <p:nvPr userDrawn="1"/>
        </p:nvSpPr>
        <p:spPr>
          <a:xfrm>
            <a:off x="965200" y="4960938"/>
            <a:ext cx="29368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00" dirty="0" smtClean="0">
                <a:solidFill>
                  <a:srgbClr val="FF0000"/>
                </a:solidFill>
              </a:rPr>
              <a:t>Platform Wars: The Battle for Developers</a:t>
            </a:r>
            <a:endParaRPr lang="en-US" sz="600" dirty="0">
              <a:solidFill>
                <a:srgbClr val="FF0000"/>
              </a:solidFill>
            </a:endParaRPr>
          </a:p>
        </p:txBody>
      </p:sp>
      <p:sp>
        <p:nvSpPr>
          <p:cNvPr id="12" name="Title 1"/>
          <p:cNvSpPr>
            <a:spLocks noGrp="1"/>
          </p:cNvSpPr>
          <p:nvPr>
            <p:ph type="title"/>
          </p:nvPr>
        </p:nvSpPr>
        <p:spPr>
          <a:xfrm>
            <a:off x="201613" y="153988"/>
            <a:ext cx="8740775" cy="736600"/>
          </a:xfrm>
        </p:spPr>
        <p:txBody>
          <a:bodyPr/>
          <a:lstStyle>
            <a:lvl1pPr>
              <a:defRPr>
                <a:solidFill>
                  <a:schemeClr val="bg1"/>
                </a:solidFill>
              </a:defRPr>
            </a:lvl1pPr>
          </a:lstStyle>
          <a:p>
            <a:r>
              <a:rPr lang="en-US" dirty="0"/>
              <a:t>Click to edit Master title style</a:t>
            </a:r>
          </a:p>
        </p:txBody>
      </p:sp>
      <p:sp>
        <p:nvSpPr>
          <p:cNvPr id="7" name="Slide Number Placeholder 8"/>
          <p:cNvSpPr>
            <a:spLocks noGrp="1"/>
          </p:cNvSpPr>
          <p:nvPr>
            <p:ph type="sldNum" sz="quarter" idx="10"/>
          </p:nvPr>
        </p:nvSpPr>
        <p:spPr>
          <a:xfrm>
            <a:off x="8858250" y="4967288"/>
            <a:ext cx="285750" cy="1746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600">
                <a:solidFill>
                  <a:srgbClr val="E30803"/>
                </a:solidFill>
                <a:latin typeface="Segoe UI" panose="020B0502040204020203" pitchFamily="34" charset="0"/>
              </a:defRPr>
            </a:lvl1pPr>
          </a:lstStyle>
          <a:p>
            <a:pPr>
              <a:defRPr/>
            </a:pPr>
            <a:fld id="{BA7770CF-4D91-4DA2-8301-FC1F7C41A038}" type="slidenum">
              <a:rPr lang="en-US" altLang="en-US"/>
              <a:pPr>
                <a:defRPr/>
              </a:pPr>
              <a:t>‹#›</a:t>
            </a:fld>
            <a:endParaRPr lang="en-US" altLang="en-US" dirty="0"/>
          </a:p>
        </p:txBody>
      </p:sp>
    </p:spTree>
    <p:extLst>
      <p:ext uri="{BB962C8B-B14F-4D97-AF65-F5344CB8AC3E}">
        <p14:creationId xmlns:p14="http://schemas.microsoft.com/office/powerpoint/2010/main" val="4111158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13"/>
          <p:cNvSpPr/>
          <p:nvPr userDrawn="1"/>
        </p:nvSpPr>
        <p:spPr>
          <a:xfrm>
            <a:off x="0" y="4967288"/>
            <a:ext cx="1011238" cy="174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eaLnBrk="1" hangingPunct="1">
              <a:lnSpc>
                <a:spcPct val="90000"/>
              </a:lnSpc>
              <a:spcBef>
                <a:spcPts val="600"/>
              </a:spcBef>
              <a:defRPr/>
            </a:pPr>
            <a:endParaRPr lang="en-US" sz="2000" dirty="0" err="1"/>
          </a:p>
        </p:txBody>
      </p:sp>
      <p:pic>
        <p:nvPicPr>
          <p:cNvPr id="5" name="Picture 25" descr="EDC_logo_david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4706938"/>
            <a:ext cx="615950" cy="3841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Footer Placeholder 6"/>
          <p:cNvSpPr txBox="1">
            <a:spLocks/>
          </p:cNvSpPr>
          <p:nvPr userDrawn="1"/>
        </p:nvSpPr>
        <p:spPr>
          <a:xfrm>
            <a:off x="7140575" y="4967288"/>
            <a:ext cx="17176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600" dirty="0" smtClean="0">
                <a:solidFill>
                  <a:srgbClr val="E30803"/>
                </a:solidFill>
              </a:rPr>
              <a:t>Confidential and Proprietary</a:t>
            </a:r>
            <a:endParaRPr lang="en-US" sz="600" dirty="0">
              <a:solidFill>
                <a:srgbClr val="E30803"/>
              </a:solidFill>
            </a:endParaRPr>
          </a:p>
        </p:txBody>
      </p:sp>
      <p:sp>
        <p:nvSpPr>
          <p:cNvPr id="7" name="Footer Placeholder 6"/>
          <p:cNvSpPr txBox="1">
            <a:spLocks/>
          </p:cNvSpPr>
          <p:nvPr userDrawn="1"/>
        </p:nvSpPr>
        <p:spPr>
          <a:xfrm>
            <a:off x="965200" y="4960938"/>
            <a:ext cx="29368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00" dirty="0" smtClean="0">
                <a:solidFill>
                  <a:srgbClr val="FF0000"/>
                </a:solidFill>
              </a:rPr>
              <a:t>Platform Wars: The Battle for Developers</a:t>
            </a:r>
            <a:endParaRPr lang="en-US" sz="600" dirty="0">
              <a:solidFill>
                <a:srgbClr val="FF0000"/>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01613" y="890589"/>
            <a:ext cx="8740775" cy="388965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8"/>
          <p:cNvSpPr>
            <a:spLocks noGrp="1"/>
          </p:cNvSpPr>
          <p:nvPr>
            <p:ph type="sldNum" sz="quarter" idx="10"/>
          </p:nvPr>
        </p:nvSpPr>
        <p:spPr>
          <a:xfrm>
            <a:off x="8858250" y="4967288"/>
            <a:ext cx="285750" cy="1746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600">
                <a:solidFill>
                  <a:srgbClr val="E30803"/>
                </a:solidFill>
                <a:latin typeface="Segoe UI" panose="020B0502040204020203" pitchFamily="34" charset="0"/>
              </a:defRPr>
            </a:lvl1pPr>
          </a:lstStyle>
          <a:p>
            <a:pPr>
              <a:defRPr/>
            </a:pPr>
            <a:fld id="{16AAECD1-6488-4097-B090-FD20BC91815B}" type="slidenum">
              <a:rPr lang="en-US" altLang="en-US"/>
              <a:pPr>
                <a:defRPr/>
              </a:pPr>
              <a:t>‹#›</a:t>
            </a:fld>
            <a:endParaRPr lang="en-US" altLang="en-US" dirty="0"/>
          </a:p>
        </p:txBody>
      </p:sp>
    </p:spTree>
    <p:extLst>
      <p:ext uri="{BB962C8B-B14F-4D97-AF65-F5344CB8AC3E}">
        <p14:creationId xmlns:p14="http://schemas.microsoft.com/office/powerpoint/2010/main" val="2244024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9"/>
          <p:cNvSpPr/>
          <p:nvPr userDrawn="1"/>
        </p:nvSpPr>
        <p:spPr>
          <a:xfrm>
            <a:off x="0" y="4967288"/>
            <a:ext cx="1011238" cy="174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eaLnBrk="1" hangingPunct="1">
              <a:lnSpc>
                <a:spcPct val="90000"/>
              </a:lnSpc>
              <a:spcBef>
                <a:spcPts val="600"/>
              </a:spcBef>
              <a:defRPr/>
            </a:pPr>
            <a:endParaRPr lang="en-US" sz="2000" dirty="0" err="1"/>
          </a:p>
        </p:txBody>
      </p:sp>
      <p:pic>
        <p:nvPicPr>
          <p:cNvPr id="3" name="Picture 25" descr="EDC_logo_david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4706938"/>
            <a:ext cx="615950" cy="3841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Footer Placeholder 6"/>
          <p:cNvSpPr txBox="1">
            <a:spLocks/>
          </p:cNvSpPr>
          <p:nvPr userDrawn="1"/>
        </p:nvSpPr>
        <p:spPr>
          <a:xfrm>
            <a:off x="7140575" y="4967288"/>
            <a:ext cx="17176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600" dirty="0" smtClean="0">
                <a:solidFill>
                  <a:srgbClr val="E30803"/>
                </a:solidFill>
              </a:rPr>
              <a:t>Confidential and Proprietary</a:t>
            </a:r>
            <a:endParaRPr lang="en-US" sz="600" dirty="0">
              <a:solidFill>
                <a:srgbClr val="E30803"/>
              </a:solidFill>
            </a:endParaRPr>
          </a:p>
        </p:txBody>
      </p:sp>
      <p:sp>
        <p:nvSpPr>
          <p:cNvPr id="5" name="Footer Placeholder 6"/>
          <p:cNvSpPr txBox="1">
            <a:spLocks/>
          </p:cNvSpPr>
          <p:nvPr userDrawn="1"/>
        </p:nvSpPr>
        <p:spPr>
          <a:xfrm>
            <a:off x="965200" y="4960938"/>
            <a:ext cx="29368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00" dirty="0" smtClean="0">
                <a:solidFill>
                  <a:srgbClr val="FF0000"/>
                </a:solidFill>
              </a:rPr>
              <a:t>Platform Wars: The Battle for Developers</a:t>
            </a:r>
            <a:endParaRPr lang="en-US" sz="600" dirty="0">
              <a:solidFill>
                <a:srgbClr val="FF0000"/>
              </a:solidFill>
            </a:endParaRPr>
          </a:p>
        </p:txBody>
      </p:sp>
      <p:sp>
        <p:nvSpPr>
          <p:cNvPr id="6" name="Slide Number Placeholder 8"/>
          <p:cNvSpPr>
            <a:spLocks noGrp="1"/>
          </p:cNvSpPr>
          <p:nvPr>
            <p:ph type="sldNum" sz="quarter" idx="10"/>
          </p:nvPr>
        </p:nvSpPr>
        <p:spPr>
          <a:xfrm>
            <a:off x="8858250" y="4967288"/>
            <a:ext cx="285750" cy="1746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600">
                <a:solidFill>
                  <a:srgbClr val="E30803"/>
                </a:solidFill>
                <a:latin typeface="Segoe UI" panose="020B0502040204020203" pitchFamily="34" charset="0"/>
              </a:defRPr>
            </a:lvl1pPr>
          </a:lstStyle>
          <a:p>
            <a:pPr>
              <a:defRPr/>
            </a:pPr>
            <a:fld id="{7915F473-4E6E-43F5-86FA-58887F7E8D02}" type="slidenum">
              <a:rPr lang="en-US" altLang="en-US"/>
              <a:pPr>
                <a:defRPr/>
              </a:pPr>
              <a:t>‹#›</a:t>
            </a:fld>
            <a:endParaRPr lang="en-US" altLang="en-US" dirty="0"/>
          </a:p>
        </p:txBody>
      </p:sp>
    </p:spTree>
    <p:extLst>
      <p:ext uri="{BB962C8B-B14F-4D97-AF65-F5344CB8AC3E}">
        <p14:creationId xmlns:p14="http://schemas.microsoft.com/office/powerpoint/2010/main" val="8317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6"/>
          <p:cNvSpPr/>
          <p:nvPr userDrawn="1"/>
        </p:nvSpPr>
        <p:spPr>
          <a:xfrm>
            <a:off x="0" y="4967288"/>
            <a:ext cx="1011238" cy="174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eaLnBrk="1" hangingPunct="1">
              <a:lnSpc>
                <a:spcPct val="90000"/>
              </a:lnSpc>
              <a:spcBef>
                <a:spcPts val="600"/>
              </a:spcBef>
              <a:defRPr/>
            </a:pPr>
            <a:endParaRPr lang="en-US" sz="2000" dirty="0" err="1"/>
          </a:p>
        </p:txBody>
      </p:sp>
      <p:pic>
        <p:nvPicPr>
          <p:cNvPr id="7" name="Picture 25" descr="EDC_logo_david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4706938"/>
            <a:ext cx="615950" cy="3841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Footer Placeholder 6"/>
          <p:cNvSpPr txBox="1">
            <a:spLocks/>
          </p:cNvSpPr>
          <p:nvPr userDrawn="1"/>
        </p:nvSpPr>
        <p:spPr>
          <a:xfrm>
            <a:off x="7140575" y="4967288"/>
            <a:ext cx="17176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600" dirty="0" smtClean="0">
                <a:solidFill>
                  <a:srgbClr val="E30803"/>
                </a:solidFill>
              </a:rPr>
              <a:t>Confidential and Proprietary</a:t>
            </a:r>
            <a:endParaRPr lang="en-US" sz="600" dirty="0">
              <a:solidFill>
                <a:srgbClr val="E30803"/>
              </a:solidFill>
            </a:endParaRPr>
          </a:p>
        </p:txBody>
      </p:sp>
      <p:sp>
        <p:nvSpPr>
          <p:cNvPr id="9" name="Footer Placeholder 6"/>
          <p:cNvSpPr txBox="1">
            <a:spLocks/>
          </p:cNvSpPr>
          <p:nvPr userDrawn="1"/>
        </p:nvSpPr>
        <p:spPr>
          <a:xfrm>
            <a:off x="965200" y="4960938"/>
            <a:ext cx="29368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00" dirty="0" smtClean="0">
                <a:solidFill>
                  <a:srgbClr val="FF0000"/>
                </a:solidFill>
              </a:rPr>
              <a:t>Title</a:t>
            </a:r>
            <a:endParaRPr lang="en-US" sz="600" dirty="0">
              <a:solidFill>
                <a:srgbClr val="FF0000"/>
              </a:solidFill>
            </a:endParaRPr>
          </a:p>
        </p:txBody>
      </p:sp>
      <p:sp>
        <p:nvSpPr>
          <p:cNvPr id="6" name="Title 5"/>
          <p:cNvSpPr>
            <a:spLocks noGrp="1"/>
          </p:cNvSpPr>
          <p:nvPr>
            <p:ph type="title"/>
          </p:nvPr>
        </p:nvSpPr>
        <p:spPr/>
        <p:txBody>
          <a:bodyPr/>
          <a:lstStyle/>
          <a:p>
            <a:r>
              <a:rPr lang="en-US"/>
              <a:t>Click to edit Master title style</a:t>
            </a:r>
            <a:endParaRPr lang="en-US" dirty="0"/>
          </a:p>
        </p:txBody>
      </p:sp>
      <p:sp>
        <p:nvSpPr>
          <p:cNvPr id="10" name="Content Placeholder 3"/>
          <p:cNvSpPr>
            <a:spLocks noGrp="1"/>
          </p:cNvSpPr>
          <p:nvPr>
            <p:ph sz="quarter" idx="14"/>
          </p:nvPr>
        </p:nvSpPr>
        <p:spPr>
          <a:xfrm>
            <a:off x="201929" y="890715"/>
            <a:ext cx="4370070" cy="37290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15"/>
          </p:nvPr>
        </p:nvSpPr>
        <p:spPr>
          <a:xfrm>
            <a:off x="4572001" y="890715"/>
            <a:ext cx="4370070" cy="37290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8"/>
          <p:cNvSpPr>
            <a:spLocks noGrp="1"/>
          </p:cNvSpPr>
          <p:nvPr>
            <p:ph type="sldNum" sz="quarter" idx="16"/>
          </p:nvPr>
        </p:nvSpPr>
        <p:spPr>
          <a:xfrm>
            <a:off x="8858250" y="4967288"/>
            <a:ext cx="285750" cy="1746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600">
                <a:solidFill>
                  <a:srgbClr val="E30803"/>
                </a:solidFill>
                <a:latin typeface="Segoe UI" panose="020B0502040204020203" pitchFamily="34" charset="0"/>
              </a:defRPr>
            </a:lvl1pPr>
          </a:lstStyle>
          <a:p>
            <a:pPr>
              <a:defRPr/>
            </a:pPr>
            <a:fld id="{7AC8B126-4170-4B23-A6FD-9548BDF7CD0B}" type="slidenum">
              <a:rPr lang="en-US" altLang="en-US"/>
              <a:pPr>
                <a:defRPr/>
              </a:pPr>
              <a:t>‹#›</a:t>
            </a:fld>
            <a:endParaRPr lang="en-US" altLang="en-US" dirty="0"/>
          </a:p>
        </p:txBody>
      </p:sp>
    </p:spTree>
    <p:extLst>
      <p:ext uri="{BB962C8B-B14F-4D97-AF65-F5344CB8AC3E}">
        <p14:creationId xmlns:p14="http://schemas.microsoft.com/office/powerpoint/2010/main" val="13148639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5" name="Rectangle 6"/>
          <p:cNvSpPr/>
          <p:nvPr userDrawn="1"/>
        </p:nvSpPr>
        <p:spPr>
          <a:xfrm>
            <a:off x="0" y="4967288"/>
            <a:ext cx="1011238" cy="174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eaLnBrk="1" hangingPunct="1">
              <a:lnSpc>
                <a:spcPct val="90000"/>
              </a:lnSpc>
              <a:spcBef>
                <a:spcPts val="600"/>
              </a:spcBef>
              <a:defRPr/>
            </a:pPr>
            <a:endParaRPr lang="en-US" sz="2000" dirty="0" err="1"/>
          </a:p>
        </p:txBody>
      </p:sp>
      <p:pic>
        <p:nvPicPr>
          <p:cNvPr id="7" name="Picture 25" descr="EDC_logo_david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4706938"/>
            <a:ext cx="615950" cy="3841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Footer Placeholder 6"/>
          <p:cNvSpPr txBox="1">
            <a:spLocks/>
          </p:cNvSpPr>
          <p:nvPr userDrawn="1"/>
        </p:nvSpPr>
        <p:spPr>
          <a:xfrm>
            <a:off x="7140575" y="4967288"/>
            <a:ext cx="17176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600" dirty="0" smtClean="0">
                <a:solidFill>
                  <a:srgbClr val="E30803"/>
                </a:solidFill>
              </a:rPr>
              <a:t>Confidential and Proprietary</a:t>
            </a:r>
            <a:endParaRPr lang="en-US" sz="600" dirty="0">
              <a:solidFill>
                <a:srgbClr val="E30803"/>
              </a:solidFill>
            </a:endParaRPr>
          </a:p>
        </p:txBody>
      </p:sp>
      <p:sp>
        <p:nvSpPr>
          <p:cNvPr id="9" name="Footer Placeholder 6"/>
          <p:cNvSpPr txBox="1">
            <a:spLocks/>
          </p:cNvSpPr>
          <p:nvPr userDrawn="1"/>
        </p:nvSpPr>
        <p:spPr>
          <a:xfrm>
            <a:off x="965200" y="4960938"/>
            <a:ext cx="29368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00" dirty="0" smtClean="0">
                <a:solidFill>
                  <a:srgbClr val="FF0000"/>
                </a:solidFill>
              </a:rPr>
              <a:t>Title</a:t>
            </a:r>
            <a:endParaRPr lang="en-US" sz="600" dirty="0">
              <a:solidFill>
                <a:srgbClr val="FF0000"/>
              </a:solidFill>
            </a:endParaRPr>
          </a:p>
        </p:txBody>
      </p:sp>
      <p:sp>
        <p:nvSpPr>
          <p:cNvPr id="4" name="Content Placeholder 3"/>
          <p:cNvSpPr>
            <a:spLocks noGrp="1"/>
          </p:cNvSpPr>
          <p:nvPr>
            <p:ph sz="quarter" idx="14"/>
          </p:nvPr>
        </p:nvSpPr>
        <p:spPr>
          <a:xfrm>
            <a:off x="201929" y="890715"/>
            <a:ext cx="8740142" cy="38001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0" name="Slide Number Placeholder 8"/>
          <p:cNvSpPr>
            <a:spLocks noGrp="1"/>
          </p:cNvSpPr>
          <p:nvPr>
            <p:ph type="sldNum" sz="quarter" idx="15"/>
          </p:nvPr>
        </p:nvSpPr>
        <p:spPr>
          <a:xfrm>
            <a:off x="8858250" y="4967288"/>
            <a:ext cx="285750" cy="1746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600">
                <a:solidFill>
                  <a:srgbClr val="E30803"/>
                </a:solidFill>
                <a:latin typeface="Segoe UI" panose="020B0502040204020203" pitchFamily="34" charset="0"/>
              </a:defRPr>
            </a:lvl1pPr>
          </a:lstStyle>
          <a:p>
            <a:pPr>
              <a:defRPr/>
            </a:pPr>
            <a:fld id="{6D8C6748-92D6-44CB-A226-5B7B1B42E198}" type="slidenum">
              <a:rPr lang="en-US" altLang="en-US"/>
              <a:pPr>
                <a:defRPr/>
              </a:pPr>
              <a:t>‹#›</a:t>
            </a:fld>
            <a:endParaRPr lang="en-US" altLang="en-US" dirty="0"/>
          </a:p>
        </p:txBody>
      </p:sp>
    </p:spTree>
    <p:extLst>
      <p:ext uri="{BB962C8B-B14F-4D97-AF65-F5344CB8AC3E}">
        <p14:creationId xmlns:p14="http://schemas.microsoft.com/office/powerpoint/2010/main" val="3073810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e snippet">
    <p:spTree>
      <p:nvGrpSpPr>
        <p:cNvPr id="1" name=""/>
        <p:cNvGrpSpPr/>
        <p:nvPr/>
      </p:nvGrpSpPr>
      <p:grpSpPr>
        <a:xfrm>
          <a:off x="0" y="0"/>
          <a:ext cx="0" cy="0"/>
          <a:chOff x="0" y="0"/>
          <a:chExt cx="0" cy="0"/>
        </a:xfrm>
      </p:grpSpPr>
      <p:sp>
        <p:nvSpPr>
          <p:cNvPr id="5" name="Rectangle 6"/>
          <p:cNvSpPr/>
          <p:nvPr userDrawn="1"/>
        </p:nvSpPr>
        <p:spPr>
          <a:xfrm>
            <a:off x="0" y="4967288"/>
            <a:ext cx="1011238" cy="174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eaLnBrk="1" hangingPunct="1">
              <a:lnSpc>
                <a:spcPct val="90000"/>
              </a:lnSpc>
              <a:spcBef>
                <a:spcPts val="600"/>
              </a:spcBef>
              <a:defRPr/>
            </a:pPr>
            <a:endParaRPr lang="en-US" sz="2000" dirty="0" err="1"/>
          </a:p>
        </p:txBody>
      </p:sp>
      <p:pic>
        <p:nvPicPr>
          <p:cNvPr id="7" name="Picture 25" descr="EDC_logo_david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4706938"/>
            <a:ext cx="615950" cy="3841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Footer Placeholder 6"/>
          <p:cNvSpPr txBox="1">
            <a:spLocks/>
          </p:cNvSpPr>
          <p:nvPr userDrawn="1"/>
        </p:nvSpPr>
        <p:spPr>
          <a:xfrm>
            <a:off x="7140575" y="4967288"/>
            <a:ext cx="17176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600" dirty="0" smtClean="0">
                <a:solidFill>
                  <a:srgbClr val="E30803"/>
                </a:solidFill>
              </a:rPr>
              <a:t>Confidential and Proprietary</a:t>
            </a:r>
            <a:endParaRPr lang="en-US" sz="600" dirty="0">
              <a:solidFill>
                <a:srgbClr val="E30803"/>
              </a:solidFill>
            </a:endParaRPr>
          </a:p>
        </p:txBody>
      </p:sp>
      <p:sp>
        <p:nvSpPr>
          <p:cNvPr id="9" name="Footer Placeholder 6"/>
          <p:cNvSpPr txBox="1">
            <a:spLocks/>
          </p:cNvSpPr>
          <p:nvPr userDrawn="1"/>
        </p:nvSpPr>
        <p:spPr>
          <a:xfrm>
            <a:off x="965200" y="4960938"/>
            <a:ext cx="29368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00" dirty="0" smtClean="0">
                <a:solidFill>
                  <a:srgbClr val="FF0000"/>
                </a:solidFill>
              </a:rPr>
              <a:t>Title</a:t>
            </a:r>
            <a:endParaRPr lang="en-US" sz="600" dirty="0">
              <a:solidFill>
                <a:srgbClr val="FF0000"/>
              </a:solidFill>
            </a:endParaRPr>
          </a:p>
        </p:txBody>
      </p:sp>
      <p:sp>
        <p:nvSpPr>
          <p:cNvPr id="4" name="Content Placeholder 3"/>
          <p:cNvSpPr>
            <a:spLocks noGrp="1"/>
          </p:cNvSpPr>
          <p:nvPr>
            <p:ph sz="quarter" idx="14"/>
          </p:nvPr>
        </p:nvSpPr>
        <p:spPr>
          <a:xfrm>
            <a:off x="201929" y="890715"/>
            <a:ext cx="8740142" cy="3800102"/>
          </a:xfrm>
          <a:prstGeom prst="rect">
            <a:avLst/>
          </a:prstGeom>
          <a:solidFill>
            <a:schemeClr val="tx1">
              <a:lumMod val="20000"/>
              <a:lumOff val="80000"/>
            </a:schemeClr>
          </a:solidFill>
        </p:spPr>
        <p:txBody>
          <a:bodyPr/>
          <a:lstStyle>
            <a:lvl1pPr>
              <a:spcBef>
                <a:spcPts val="600"/>
              </a:spcBef>
              <a:spcAft>
                <a:spcPts val="600"/>
              </a:spcAft>
              <a:defRPr sz="1600">
                <a:solidFill>
                  <a:schemeClr val="tx2"/>
                </a:solidFill>
                <a:latin typeface="Consolas" panose="020B0609020204030204" pitchFamily="49" charset="0"/>
                <a:cs typeface="Consolas" panose="020B0609020204030204" pitchFamily="49" charset="0"/>
              </a:defRPr>
            </a:lvl1pPr>
            <a:lvl2pPr marL="230188" indent="0">
              <a:spcBef>
                <a:spcPts val="600"/>
              </a:spcBef>
              <a:spcAft>
                <a:spcPts val="600"/>
              </a:spcAft>
              <a:defRPr sz="1600">
                <a:solidFill>
                  <a:schemeClr val="tx2"/>
                </a:solidFill>
                <a:latin typeface="Consolas" panose="020B0609020204030204" pitchFamily="49" charset="0"/>
                <a:cs typeface="Consolas" panose="020B0609020204030204" pitchFamily="49" charset="0"/>
              </a:defRPr>
            </a:lvl2pPr>
            <a:lvl3pPr marL="461963" indent="0">
              <a:spcBef>
                <a:spcPts val="600"/>
              </a:spcBef>
              <a:spcAft>
                <a:spcPts val="600"/>
              </a:spcAft>
              <a:buNone/>
              <a:defRPr sz="1600">
                <a:solidFill>
                  <a:schemeClr val="tx2"/>
                </a:solidFill>
                <a:latin typeface="Consolas" panose="020B0609020204030204" pitchFamily="49" charset="0"/>
                <a:cs typeface="Consolas" panose="020B0609020204030204" pitchFamily="49" charset="0"/>
              </a:defRPr>
            </a:lvl3pPr>
            <a:lvl4pPr marL="684213" indent="0">
              <a:spcBef>
                <a:spcPts val="600"/>
              </a:spcBef>
              <a:spcAft>
                <a:spcPts val="600"/>
              </a:spcAft>
              <a:buNone/>
              <a:defRPr sz="1600">
                <a:solidFill>
                  <a:schemeClr val="tx2"/>
                </a:solidFill>
                <a:latin typeface="Consolas" panose="020B0609020204030204" pitchFamily="49" charset="0"/>
                <a:cs typeface="Consolas" panose="020B0609020204030204" pitchFamily="49" charset="0"/>
              </a:defRPr>
            </a:lvl4pPr>
            <a:lvl5pPr marL="914400" indent="0">
              <a:spcBef>
                <a:spcPts val="600"/>
              </a:spcBef>
              <a:spcAft>
                <a:spcPts val="600"/>
              </a:spcAft>
              <a:buNone/>
              <a:defRPr sz="1600">
                <a:solidFill>
                  <a:schemeClr val="tx2"/>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0" name="Slide Number Placeholder 8"/>
          <p:cNvSpPr>
            <a:spLocks noGrp="1"/>
          </p:cNvSpPr>
          <p:nvPr>
            <p:ph type="sldNum" sz="quarter" idx="15"/>
          </p:nvPr>
        </p:nvSpPr>
        <p:spPr>
          <a:xfrm>
            <a:off x="8858250" y="4967288"/>
            <a:ext cx="285750" cy="1746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600">
                <a:solidFill>
                  <a:srgbClr val="E30803"/>
                </a:solidFill>
                <a:latin typeface="Segoe UI" panose="020B0502040204020203" pitchFamily="34" charset="0"/>
              </a:defRPr>
            </a:lvl1pPr>
          </a:lstStyle>
          <a:p>
            <a:pPr>
              <a:defRPr/>
            </a:pPr>
            <a:fld id="{192EABF3-DD9B-4E48-A51F-C54DB520C0AD}" type="slidenum">
              <a:rPr lang="en-US" altLang="en-US"/>
              <a:pPr>
                <a:defRPr/>
              </a:pPr>
              <a:t>‹#›</a:t>
            </a:fld>
            <a:endParaRPr lang="en-US" altLang="en-US" dirty="0"/>
          </a:p>
        </p:txBody>
      </p:sp>
    </p:spTree>
    <p:extLst>
      <p:ext uri="{BB962C8B-B14F-4D97-AF65-F5344CB8AC3E}">
        <p14:creationId xmlns:p14="http://schemas.microsoft.com/office/powerpoint/2010/main" val="17322728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NO LOGO">
    <p:spTree>
      <p:nvGrpSpPr>
        <p:cNvPr id="1" name=""/>
        <p:cNvGrpSpPr/>
        <p:nvPr/>
      </p:nvGrpSpPr>
      <p:grpSpPr>
        <a:xfrm>
          <a:off x="0" y="0"/>
          <a:ext cx="0" cy="0"/>
          <a:chOff x="0" y="0"/>
          <a:chExt cx="0" cy="0"/>
        </a:xfrm>
      </p:grpSpPr>
      <p:sp>
        <p:nvSpPr>
          <p:cNvPr id="5" name="Rectangle 6"/>
          <p:cNvSpPr/>
          <p:nvPr userDrawn="1"/>
        </p:nvSpPr>
        <p:spPr>
          <a:xfrm>
            <a:off x="0" y="4967288"/>
            <a:ext cx="1011238" cy="174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eaLnBrk="1" hangingPunct="1">
              <a:lnSpc>
                <a:spcPct val="90000"/>
              </a:lnSpc>
              <a:spcBef>
                <a:spcPts val="600"/>
              </a:spcBef>
              <a:defRPr/>
            </a:pPr>
            <a:endParaRPr lang="en-US" sz="2000" dirty="0" err="1"/>
          </a:p>
        </p:txBody>
      </p:sp>
      <p:pic>
        <p:nvPicPr>
          <p:cNvPr id="7" name="Picture 25" descr="EDC_logo_david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4706938"/>
            <a:ext cx="615950" cy="3841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Footer Placeholder 6"/>
          <p:cNvSpPr txBox="1">
            <a:spLocks/>
          </p:cNvSpPr>
          <p:nvPr userDrawn="1"/>
        </p:nvSpPr>
        <p:spPr>
          <a:xfrm>
            <a:off x="7140575" y="4967288"/>
            <a:ext cx="17176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600" dirty="0" smtClean="0">
                <a:solidFill>
                  <a:srgbClr val="E30803"/>
                </a:solidFill>
              </a:rPr>
              <a:t>Confidential and Proprietary</a:t>
            </a:r>
            <a:endParaRPr lang="en-US" sz="600" dirty="0">
              <a:solidFill>
                <a:srgbClr val="E30803"/>
              </a:solidFill>
            </a:endParaRPr>
          </a:p>
        </p:txBody>
      </p:sp>
      <p:sp>
        <p:nvSpPr>
          <p:cNvPr id="9" name="Footer Placeholder 6"/>
          <p:cNvSpPr txBox="1">
            <a:spLocks/>
          </p:cNvSpPr>
          <p:nvPr userDrawn="1"/>
        </p:nvSpPr>
        <p:spPr>
          <a:xfrm>
            <a:off x="965200" y="4960938"/>
            <a:ext cx="29368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00" dirty="0" smtClean="0">
                <a:solidFill>
                  <a:srgbClr val="FF0000"/>
                </a:solidFill>
              </a:rPr>
              <a:t>Title</a:t>
            </a:r>
            <a:endParaRPr lang="en-US" sz="600" dirty="0">
              <a:solidFill>
                <a:srgbClr val="FF0000"/>
              </a:solidFill>
            </a:endParaRPr>
          </a:p>
        </p:txBody>
      </p:sp>
      <p:sp>
        <p:nvSpPr>
          <p:cNvPr id="6" name="Title 5"/>
          <p:cNvSpPr>
            <a:spLocks noGrp="1"/>
          </p:cNvSpPr>
          <p:nvPr>
            <p:ph type="title"/>
          </p:nvPr>
        </p:nvSpPr>
        <p:spPr/>
        <p:txBody>
          <a:bodyPr/>
          <a:lstStyle/>
          <a:p>
            <a:r>
              <a:rPr lang="en-US"/>
              <a:t>Click to edit Master title style</a:t>
            </a:r>
            <a:endParaRPr lang="en-US" dirty="0"/>
          </a:p>
        </p:txBody>
      </p:sp>
      <p:sp>
        <p:nvSpPr>
          <p:cNvPr id="10" name="Content Placeholder 3"/>
          <p:cNvSpPr>
            <a:spLocks noGrp="1"/>
          </p:cNvSpPr>
          <p:nvPr>
            <p:ph sz="quarter" idx="14"/>
          </p:nvPr>
        </p:nvSpPr>
        <p:spPr>
          <a:xfrm>
            <a:off x="201929" y="890715"/>
            <a:ext cx="4370070" cy="37290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15"/>
          </p:nvPr>
        </p:nvSpPr>
        <p:spPr>
          <a:xfrm>
            <a:off x="4572001" y="890715"/>
            <a:ext cx="4370070" cy="37290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8"/>
          <p:cNvSpPr>
            <a:spLocks noGrp="1"/>
          </p:cNvSpPr>
          <p:nvPr>
            <p:ph type="sldNum" sz="quarter" idx="16"/>
          </p:nvPr>
        </p:nvSpPr>
        <p:spPr>
          <a:xfrm>
            <a:off x="8858250" y="4967288"/>
            <a:ext cx="285750" cy="1746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600">
                <a:solidFill>
                  <a:srgbClr val="E30803"/>
                </a:solidFill>
                <a:latin typeface="Segoe UI" panose="020B0502040204020203" pitchFamily="34" charset="0"/>
              </a:defRPr>
            </a:lvl1pPr>
          </a:lstStyle>
          <a:p>
            <a:pPr>
              <a:defRPr/>
            </a:pPr>
            <a:fld id="{B3A26ACF-ED6A-48CA-A2B3-AD59323BA49B}" type="slidenum">
              <a:rPr lang="en-US" altLang="en-US"/>
              <a:pPr>
                <a:defRPr/>
              </a:pPr>
              <a:t>‹#›</a:t>
            </a:fld>
            <a:endParaRPr lang="en-US" altLang="en-US" dirty="0"/>
          </a:p>
        </p:txBody>
      </p:sp>
    </p:spTree>
    <p:extLst>
      <p:ext uri="{BB962C8B-B14F-4D97-AF65-F5344CB8AC3E}">
        <p14:creationId xmlns:p14="http://schemas.microsoft.com/office/powerpoint/2010/main" val="9147391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arrow Left Column NO LOGO">
    <p:spTree>
      <p:nvGrpSpPr>
        <p:cNvPr id="1" name=""/>
        <p:cNvGrpSpPr/>
        <p:nvPr/>
      </p:nvGrpSpPr>
      <p:grpSpPr>
        <a:xfrm>
          <a:off x="0" y="0"/>
          <a:ext cx="0" cy="0"/>
          <a:chOff x="0" y="0"/>
          <a:chExt cx="0" cy="0"/>
        </a:xfrm>
      </p:grpSpPr>
      <p:sp>
        <p:nvSpPr>
          <p:cNvPr id="5" name="Rectangle 6"/>
          <p:cNvSpPr/>
          <p:nvPr userDrawn="1"/>
        </p:nvSpPr>
        <p:spPr>
          <a:xfrm>
            <a:off x="0" y="4967288"/>
            <a:ext cx="1011238" cy="174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eaLnBrk="1" hangingPunct="1">
              <a:lnSpc>
                <a:spcPct val="90000"/>
              </a:lnSpc>
              <a:spcBef>
                <a:spcPts val="600"/>
              </a:spcBef>
              <a:defRPr/>
            </a:pPr>
            <a:endParaRPr lang="en-US" sz="2000" dirty="0" err="1"/>
          </a:p>
        </p:txBody>
      </p:sp>
      <p:pic>
        <p:nvPicPr>
          <p:cNvPr id="7" name="Picture 25" descr="EDC_logo_david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4706938"/>
            <a:ext cx="615950" cy="3841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Footer Placeholder 6"/>
          <p:cNvSpPr txBox="1">
            <a:spLocks/>
          </p:cNvSpPr>
          <p:nvPr userDrawn="1"/>
        </p:nvSpPr>
        <p:spPr>
          <a:xfrm>
            <a:off x="7140575" y="4967288"/>
            <a:ext cx="17176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600" dirty="0" smtClean="0">
                <a:solidFill>
                  <a:srgbClr val="E30803"/>
                </a:solidFill>
              </a:rPr>
              <a:t>Confidential and Proprietary</a:t>
            </a:r>
            <a:endParaRPr lang="en-US" sz="600" dirty="0">
              <a:solidFill>
                <a:srgbClr val="E30803"/>
              </a:solidFill>
            </a:endParaRPr>
          </a:p>
        </p:txBody>
      </p:sp>
      <p:sp>
        <p:nvSpPr>
          <p:cNvPr id="9" name="Footer Placeholder 6"/>
          <p:cNvSpPr txBox="1">
            <a:spLocks/>
          </p:cNvSpPr>
          <p:nvPr userDrawn="1"/>
        </p:nvSpPr>
        <p:spPr>
          <a:xfrm>
            <a:off x="965200" y="4960938"/>
            <a:ext cx="29368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00" dirty="0" smtClean="0">
                <a:solidFill>
                  <a:srgbClr val="FF0000"/>
                </a:solidFill>
              </a:rPr>
              <a:t>Title</a:t>
            </a:r>
            <a:endParaRPr lang="en-US" sz="600" dirty="0">
              <a:solidFill>
                <a:srgbClr val="FF0000"/>
              </a:solidFill>
            </a:endParaRPr>
          </a:p>
        </p:txBody>
      </p:sp>
      <p:sp>
        <p:nvSpPr>
          <p:cNvPr id="6" name="Title 5"/>
          <p:cNvSpPr>
            <a:spLocks noGrp="1"/>
          </p:cNvSpPr>
          <p:nvPr>
            <p:ph type="title"/>
          </p:nvPr>
        </p:nvSpPr>
        <p:spPr/>
        <p:txBody>
          <a:bodyPr/>
          <a:lstStyle/>
          <a:p>
            <a:r>
              <a:rPr lang="en-US"/>
              <a:t>Click to edit Master title style</a:t>
            </a:r>
            <a:endParaRPr lang="en-US" dirty="0"/>
          </a:p>
        </p:txBody>
      </p:sp>
      <p:sp>
        <p:nvSpPr>
          <p:cNvPr id="10" name="Content Placeholder 3"/>
          <p:cNvSpPr>
            <a:spLocks noGrp="1"/>
          </p:cNvSpPr>
          <p:nvPr>
            <p:ph sz="quarter" idx="14"/>
          </p:nvPr>
        </p:nvSpPr>
        <p:spPr>
          <a:xfrm>
            <a:off x="201929" y="890715"/>
            <a:ext cx="2689274" cy="37290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15"/>
          </p:nvPr>
        </p:nvSpPr>
        <p:spPr>
          <a:xfrm>
            <a:off x="2891203" y="890715"/>
            <a:ext cx="6050868" cy="37290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8"/>
          <p:cNvSpPr>
            <a:spLocks noGrp="1"/>
          </p:cNvSpPr>
          <p:nvPr>
            <p:ph type="sldNum" sz="quarter" idx="16"/>
          </p:nvPr>
        </p:nvSpPr>
        <p:spPr>
          <a:xfrm>
            <a:off x="8858250" y="4967288"/>
            <a:ext cx="285750" cy="1746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600">
                <a:solidFill>
                  <a:srgbClr val="E30803"/>
                </a:solidFill>
                <a:latin typeface="Segoe UI" panose="020B0502040204020203" pitchFamily="34" charset="0"/>
              </a:defRPr>
            </a:lvl1pPr>
          </a:lstStyle>
          <a:p>
            <a:pPr>
              <a:defRPr/>
            </a:pPr>
            <a:fld id="{05C94EE6-6258-46C2-80DF-D80CCBC5EE2D}" type="slidenum">
              <a:rPr lang="en-US" altLang="en-US"/>
              <a:pPr>
                <a:defRPr/>
              </a:pPr>
              <a:t>‹#›</a:t>
            </a:fld>
            <a:endParaRPr lang="en-US" altLang="en-US" dirty="0"/>
          </a:p>
        </p:txBody>
      </p:sp>
    </p:spTree>
    <p:extLst>
      <p:ext uri="{BB962C8B-B14F-4D97-AF65-F5344CB8AC3E}">
        <p14:creationId xmlns:p14="http://schemas.microsoft.com/office/powerpoint/2010/main" val="149124418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4"/>
          <p:cNvSpPr/>
          <p:nvPr userDrawn="1"/>
        </p:nvSpPr>
        <p:spPr>
          <a:xfrm>
            <a:off x="0" y="4967288"/>
            <a:ext cx="1011238" cy="174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eaLnBrk="1" hangingPunct="1">
              <a:lnSpc>
                <a:spcPct val="90000"/>
              </a:lnSpc>
              <a:spcBef>
                <a:spcPts val="600"/>
              </a:spcBef>
              <a:defRPr/>
            </a:pPr>
            <a:endParaRPr lang="en-US" sz="2000" dirty="0" err="1"/>
          </a:p>
        </p:txBody>
      </p:sp>
      <p:pic>
        <p:nvPicPr>
          <p:cNvPr id="4" name="Picture 25" descr="EDC_logo_david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4706938"/>
            <a:ext cx="615950" cy="3841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6"/>
          <p:cNvSpPr txBox="1">
            <a:spLocks/>
          </p:cNvSpPr>
          <p:nvPr userDrawn="1"/>
        </p:nvSpPr>
        <p:spPr>
          <a:xfrm>
            <a:off x="7140575" y="4967288"/>
            <a:ext cx="17176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600" dirty="0" smtClean="0">
                <a:solidFill>
                  <a:srgbClr val="E30803"/>
                </a:solidFill>
              </a:rPr>
              <a:t>Confidential and Proprietary</a:t>
            </a:r>
            <a:endParaRPr lang="en-US" sz="600" dirty="0">
              <a:solidFill>
                <a:srgbClr val="E30803"/>
              </a:solidFill>
            </a:endParaRPr>
          </a:p>
        </p:txBody>
      </p:sp>
      <p:sp>
        <p:nvSpPr>
          <p:cNvPr id="7" name="Footer Placeholder 6"/>
          <p:cNvSpPr txBox="1">
            <a:spLocks/>
          </p:cNvSpPr>
          <p:nvPr userDrawn="1"/>
        </p:nvSpPr>
        <p:spPr>
          <a:xfrm>
            <a:off x="965200" y="4960938"/>
            <a:ext cx="29368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00" dirty="0" smtClean="0">
                <a:solidFill>
                  <a:srgbClr val="FF0000"/>
                </a:solidFill>
              </a:rPr>
              <a:t>Title</a:t>
            </a:r>
            <a:endParaRPr lang="en-US" sz="600" dirty="0">
              <a:solidFill>
                <a:srgbClr val="FF0000"/>
              </a:solidFill>
            </a:endParaRPr>
          </a:p>
        </p:txBody>
      </p:sp>
      <p:sp>
        <p:nvSpPr>
          <p:cNvPr id="6" name="Title 5"/>
          <p:cNvSpPr>
            <a:spLocks noGrp="1"/>
          </p:cNvSpPr>
          <p:nvPr>
            <p:ph type="title"/>
          </p:nvPr>
        </p:nvSpPr>
        <p:spPr/>
        <p:txBody>
          <a:bodyPr/>
          <a:lstStyle/>
          <a:p>
            <a:r>
              <a:rPr lang="en-US"/>
              <a:t>Click to edit Master title style</a:t>
            </a:r>
            <a:endParaRPr lang="en-US" dirty="0"/>
          </a:p>
        </p:txBody>
      </p:sp>
      <p:sp>
        <p:nvSpPr>
          <p:cNvPr id="8" name="Slide Number Placeholder 8"/>
          <p:cNvSpPr>
            <a:spLocks noGrp="1"/>
          </p:cNvSpPr>
          <p:nvPr>
            <p:ph type="sldNum" sz="quarter" idx="10"/>
          </p:nvPr>
        </p:nvSpPr>
        <p:spPr>
          <a:xfrm>
            <a:off x="8858250" y="4967288"/>
            <a:ext cx="285750" cy="1746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600">
                <a:solidFill>
                  <a:srgbClr val="E30803"/>
                </a:solidFill>
                <a:latin typeface="Segoe UI" panose="020B0502040204020203" pitchFamily="34" charset="0"/>
              </a:defRPr>
            </a:lvl1pPr>
          </a:lstStyle>
          <a:p>
            <a:pPr>
              <a:defRPr/>
            </a:pPr>
            <a:fld id="{B7452E7A-E69E-4A3D-8987-5919A688EDC3}" type="slidenum">
              <a:rPr lang="en-US" altLang="en-US"/>
              <a:pPr>
                <a:defRPr/>
              </a:pPr>
              <a:t>‹#›</a:t>
            </a:fld>
            <a:endParaRPr lang="en-US" altLang="en-US" dirty="0"/>
          </a:p>
        </p:txBody>
      </p:sp>
    </p:spTree>
    <p:extLst>
      <p:ext uri="{BB962C8B-B14F-4D97-AF65-F5344CB8AC3E}">
        <p14:creationId xmlns:p14="http://schemas.microsoft.com/office/powerpoint/2010/main" val="289663689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NO LOGO">
    <p:spTree>
      <p:nvGrpSpPr>
        <p:cNvPr id="1" name=""/>
        <p:cNvGrpSpPr/>
        <p:nvPr/>
      </p:nvGrpSpPr>
      <p:grpSpPr>
        <a:xfrm>
          <a:off x="0" y="0"/>
          <a:ext cx="0" cy="0"/>
          <a:chOff x="0" y="0"/>
          <a:chExt cx="0" cy="0"/>
        </a:xfrm>
      </p:grpSpPr>
      <p:sp>
        <p:nvSpPr>
          <p:cNvPr id="3" name="Rectangle 2"/>
          <p:cNvSpPr/>
          <p:nvPr userDrawn="1"/>
        </p:nvSpPr>
        <p:spPr>
          <a:xfrm>
            <a:off x="0" y="4967288"/>
            <a:ext cx="1011238" cy="174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eaLnBrk="1" hangingPunct="1">
              <a:lnSpc>
                <a:spcPct val="90000"/>
              </a:lnSpc>
              <a:spcBef>
                <a:spcPts val="600"/>
              </a:spcBef>
              <a:defRPr/>
            </a:pPr>
            <a:endParaRPr lang="en-US" sz="2000" dirty="0" err="1"/>
          </a:p>
        </p:txBody>
      </p:sp>
      <p:pic>
        <p:nvPicPr>
          <p:cNvPr id="4" name="Picture 25" descr="EDC_logo_david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4706938"/>
            <a:ext cx="615950" cy="3841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6"/>
          <p:cNvSpPr txBox="1">
            <a:spLocks/>
          </p:cNvSpPr>
          <p:nvPr userDrawn="1"/>
        </p:nvSpPr>
        <p:spPr>
          <a:xfrm>
            <a:off x="7140575" y="4967288"/>
            <a:ext cx="17176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600" dirty="0" smtClean="0">
                <a:solidFill>
                  <a:srgbClr val="E30803"/>
                </a:solidFill>
              </a:rPr>
              <a:t>Confidential and Proprietary</a:t>
            </a:r>
            <a:endParaRPr lang="en-US" sz="600" dirty="0">
              <a:solidFill>
                <a:srgbClr val="E30803"/>
              </a:solidFill>
            </a:endParaRPr>
          </a:p>
        </p:txBody>
      </p:sp>
      <p:sp>
        <p:nvSpPr>
          <p:cNvPr id="7" name="Footer Placeholder 6"/>
          <p:cNvSpPr txBox="1">
            <a:spLocks/>
          </p:cNvSpPr>
          <p:nvPr userDrawn="1"/>
        </p:nvSpPr>
        <p:spPr>
          <a:xfrm>
            <a:off x="965200" y="4960938"/>
            <a:ext cx="29368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00" dirty="0" smtClean="0">
                <a:solidFill>
                  <a:srgbClr val="FF0000"/>
                </a:solidFill>
              </a:rPr>
              <a:t>Title</a:t>
            </a:r>
            <a:endParaRPr lang="en-US" sz="600" dirty="0">
              <a:solidFill>
                <a:srgbClr val="FF0000"/>
              </a:solidFill>
            </a:endParaRPr>
          </a:p>
        </p:txBody>
      </p:sp>
      <p:sp>
        <p:nvSpPr>
          <p:cNvPr id="6" name="Title 5"/>
          <p:cNvSpPr>
            <a:spLocks noGrp="1"/>
          </p:cNvSpPr>
          <p:nvPr>
            <p:ph type="title"/>
          </p:nvPr>
        </p:nvSpPr>
        <p:spPr/>
        <p:txBody>
          <a:bodyPr/>
          <a:lstStyle/>
          <a:p>
            <a:r>
              <a:rPr lang="en-US"/>
              <a:t>Click to edit Master title style</a:t>
            </a:r>
            <a:endParaRPr lang="en-US" dirty="0"/>
          </a:p>
        </p:txBody>
      </p:sp>
      <p:sp>
        <p:nvSpPr>
          <p:cNvPr id="8" name="Slide Number Placeholder 8"/>
          <p:cNvSpPr>
            <a:spLocks noGrp="1"/>
          </p:cNvSpPr>
          <p:nvPr>
            <p:ph type="sldNum" sz="quarter" idx="10"/>
          </p:nvPr>
        </p:nvSpPr>
        <p:spPr>
          <a:xfrm>
            <a:off x="8858250" y="4967288"/>
            <a:ext cx="285750" cy="1746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600">
                <a:solidFill>
                  <a:srgbClr val="E30803"/>
                </a:solidFill>
                <a:latin typeface="Segoe UI" panose="020B0502040204020203" pitchFamily="34" charset="0"/>
              </a:defRPr>
            </a:lvl1pPr>
          </a:lstStyle>
          <a:p>
            <a:pPr>
              <a:defRPr/>
            </a:pPr>
            <a:fld id="{58336D3D-4765-4DA9-B444-D601543926B9}" type="slidenum">
              <a:rPr lang="en-US" altLang="en-US"/>
              <a:pPr>
                <a:defRPr/>
              </a:pPr>
              <a:t>‹#›</a:t>
            </a:fld>
            <a:endParaRPr lang="en-US" altLang="en-US" dirty="0"/>
          </a:p>
        </p:txBody>
      </p:sp>
    </p:spTree>
    <p:extLst>
      <p:ext uri="{BB962C8B-B14F-4D97-AF65-F5344CB8AC3E}">
        <p14:creationId xmlns:p14="http://schemas.microsoft.com/office/powerpoint/2010/main" val="284024605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2"/>
          <p:cNvSpPr/>
          <p:nvPr userDrawn="1"/>
        </p:nvSpPr>
        <p:spPr>
          <a:xfrm>
            <a:off x="0" y="4967288"/>
            <a:ext cx="1011238" cy="174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eaLnBrk="1" hangingPunct="1">
              <a:lnSpc>
                <a:spcPct val="90000"/>
              </a:lnSpc>
              <a:spcBef>
                <a:spcPts val="600"/>
              </a:spcBef>
              <a:defRPr/>
            </a:pPr>
            <a:endParaRPr lang="en-US" sz="2000" dirty="0" err="1"/>
          </a:p>
        </p:txBody>
      </p:sp>
      <p:pic>
        <p:nvPicPr>
          <p:cNvPr id="3" name="Picture 25" descr="EDC_logo_david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4706938"/>
            <a:ext cx="615950" cy="3841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Footer Placeholder 6"/>
          <p:cNvSpPr txBox="1">
            <a:spLocks/>
          </p:cNvSpPr>
          <p:nvPr userDrawn="1"/>
        </p:nvSpPr>
        <p:spPr>
          <a:xfrm>
            <a:off x="7140575" y="4967288"/>
            <a:ext cx="17176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600" dirty="0" smtClean="0">
                <a:solidFill>
                  <a:srgbClr val="E30803"/>
                </a:solidFill>
              </a:rPr>
              <a:t>Confidential and Proprietary</a:t>
            </a:r>
            <a:endParaRPr lang="en-US" sz="600" dirty="0">
              <a:solidFill>
                <a:srgbClr val="E30803"/>
              </a:solidFill>
            </a:endParaRPr>
          </a:p>
        </p:txBody>
      </p:sp>
      <p:sp>
        <p:nvSpPr>
          <p:cNvPr id="5" name="Footer Placeholder 6"/>
          <p:cNvSpPr txBox="1">
            <a:spLocks/>
          </p:cNvSpPr>
          <p:nvPr userDrawn="1"/>
        </p:nvSpPr>
        <p:spPr>
          <a:xfrm>
            <a:off x="965200" y="4960938"/>
            <a:ext cx="2936875" cy="1746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00" dirty="0" smtClean="0">
                <a:solidFill>
                  <a:srgbClr val="FF0000"/>
                </a:solidFill>
              </a:rPr>
              <a:t>Title</a:t>
            </a:r>
            <a:endParaRPr lang="en-US" sz="600" dirty="0">
              <a:solidFill>
                <a:srgbClr val="FF0000"/>
              </a:solidFill>
            </a:endParaRPr>
          </a:p>
        </p:txBody>
      </p:sp>
      <p:sp>
        <p:nvSpPr>
          <p:cNvPr id="6" name="Slide Number Placeholder 8"/>
          <p:cNvSpPr>
            <a:spLocks noGrp="1"/>
          </p:cNvSpPr>
          <p:nvPr>
            <p:ph type="sldNum" sz="quarter" idx="10"/>
          </p:nvPr>
        </p:nvSpPr>
        <p:spPr>
          <a:xfrm>
            <a:off x="8858250" y="4967288"/>
            <a:ext cx="285750" cy="1746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600">
                <a:solidFill>
                  <a:srgbClr val="E30803"/>
                </a:solidFill>
                <a:latin typeface="Segoe UI" panose="020B0502040204020203" pitchFamily="34" charset="0"/>
              </a:defRPr>
            </a:lvl1pPr>
          </a:lstStyle>
          <a:p>
            <a:pPr>
              <a:defRPr/>
            </a:pPr>
            <a:fld id="{A308FE9D-812F-494A-A199-35B7CFCA2075}" type="slidenum">
              <a:rPr lang="en-US" altLang="en-US"/>
              <a:pPr>
                <a:defRPr/>
              </a:pPr>
              <a:t>‹#›</a:t>
            </a:fld>
            <a:endParaRPr lang="en-US" altLang="en-US" dirty="0"/>
          </a:p>
        </p:txBody>
      </p:sp>
    </p:spTree>
    <p:extLst>
      <p:ext uri="{BB962C8B-B14F-4D97-AF65-F5344CB8AC3E}">
        <p14:creationId xmlns:p14="http://schemas.microsoft.com/office/powerpoint/2010/main" val="14427584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0F8FF"/>
            </a:gs>
            <a:gs pos="74001">
              <a:srgbClr val="7AC4FF"/>
            </a:gs>
            <a:gs pos="83000">
              <a:srgbClr val="7AC4FF"/>
            </a:gs>
            <a:gs pos="100000">
              <a:srgbClr val="A6D8FF"/>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1613" y="153988"/>
            <a:ext cx="87407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91440" rIns="137160" bIns="109728"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201613" y="890588"/>
            <a:ext cx="87407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109728" rIns="137160" bIns="10972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ransition>
    <p:fade/>
  </p:transition>
  <p:timing>
    <p:tnLst>
      <p:par>
        <p:cTn id="1" dur="indefinite" restart="never" nodeType="tmRoot"/>
      </p:par>
    </p:tnLst>
  </p:timing>
  <p:hf hdr="0" ftr="0" dt="0"/>
  <p:txStyles>
    <p:titleStyle>
      <a:lvl1pPr algn="l" defTabSz="685800" rtl="0" eaLnBrk="0" fontAlgn="base" hangingPunct="0">
        <a:lnSpc>
          <a:spcPct val="90000"/>
        </a:lnSpc>
        <a:spcBef>
          <a:spcPct val="0"/>
        </a:spcBef>
        <a:spcAft>
          <a:spcPct val="0"/>
        </a:spcAft>
        <a:defRPr sz="3200" kern="1200">
          <a:solidFill>
            <a:srgbClr val="002060"/>
          </a:solidFill>
          <a:latin typeface="+mj-lt"/>
          <a:ea typeface="+mj-ea"/>
          <a:cs typeface="+mj-cs"/>
        </a:defRPr>
      </a:lvl1pPr>
      <a:lvl2pPr algn="l" defTabSz="685800" rtl="0" eaLnBrk="0" fontAlgn="base" hangingPunct="0">
        <a:lnSpc>
          <a:spcPct val="90000"/>
        </a:lnSpc>
        <a:spcBef>
          <a:spcPct val="0"/>
        </a:spcBef>
        <a:spcAft>
          <a:spcPct val="0"/>
        </a:spcAft>
        <a:defRPr sz="3200">
          <a:solidFill>
            <a:srgbClr val="002060"/>
          </a:solidFill>
          <a:latin typeface="Segoe UI Light" panose="020B0502040204020203" pitchFamily="34" charset="0"/>
        </a:defRPr>
      </a:lvl2pPr>
      <a:lvl3pPr algn="l" defTabSz="685800" rtl="0" eaLnBrk="0" fontAlgn="base" hangingPunct="0">
        <a:lnSpc>
          <a:spcPct val="90000"/>
        </a:lnSpc>
        <a:spcBef>
          <a:spcPct val="0"/>
        </a:spcBef>
        <a:spcAft>
          <a:spcPct val="0"/>
        </a:spcAft>
        <a:defRPr sz="3200">
          <a:solidFill>
            <a:srgbClr val="002060"/>
          </a:solidFill>
          <a:latin typeface="Segoe UI Light" panose="020B0502040204020203" pitchFamily="34" charset="0"/>
        </a:defRPr>
      </a:lvl3pPr>
      <a:lvl4pPr algn="l" defTabSz="685800" rtl="0" eaLnBrk="0" fontAlgn="base" hangingPunct="0">
        <a:lnSpc>
          <a:spcPct val="90000"/>
        </a:lnSpc>
        <a:spcBef>
          <a:spcPct val="0"/>
        </a:spcBef>
        <a:spcAft>
          <a:spcPct val="0"/>
        </a:spcAft>
        <a:defRPr sz="3200">
          <a:solidFill>
            <a:srgbClr val="002060"/>
          </a:solidFill>
          <a:latin typeface="Segoe UI Light" panose="020B0502040204020203" pitchFamily="34" charset="0"/>
        </a:defRPr>
      </a:lvl4pPr>
      <a:lvl5pPr algn="l" defTabSz="685800" rtl="0" eaLnBrk="0" fontAlgn="base" hangingPunct="0">
        <a:lnSpc>
          <a:spcPct val="90000"/>
        </a:lnSpc>
        <a:spcBef>
          <a:spcPct val="0"/>
        </a:spcBef>
        <a:spcAft>
          <a:spcPct val="0"/>
        </a:spcAft>
        <a:defRPr sz="3200">
          <a:solidFill>
            <a:srgbClr val="002060"/>
          </a:solidFill>
          <a:latin typeface="Segoe UI Light" panose="020B0502040204020203" pitchFamily="34" charset="0"/>
        </a:defRPr>
      </a:lvl5pPr>
      <a:lvl6pPr marL="457200" algn="l" defTabSz="685800" rtl="0" eaLnBrk="1" fontAlgn="base" hangingPunct="1">
        <a:lnSpc>
          <a:spcPct val="90000"/>
        </a:lnSpc>
        <a:spcBef>
          <a:spcPct val="0"/>
        </a:spcBef>
        <a:spcAft>
          <a:spcPct val="0"/>
        </a:spcAft>
        <a:defRPr sz="3200">
          <a:solidFill>
            <a:schemeClr val="tx1"/>
          </a:solidFill>
          <a:latin typeface="Segoe UI Light" panose="020B0502040204020203" pitchFamily="34" charset="0"/>
        </a:defRPr>
      </a:lvl6pPr>
      <a:lvl7pPr marL="914400" algn="l" defTabSz="685800" rtl="0" eaLnBrk="1" fontAlgn="base" hangingPunct="1">
        <a:lnSpc>
          <a:spcPct val="90000"/>
        </a:lnSpc>
        <a:spcBef>
          <a:spcPct val="0"/>
        </a:spcBef>
        <a:spcAft>
          <a:spcPct val="0"/>
        </a:spcAft>
        <a:defRPr sz="3200">
          <a:solidFill>
            <a:schemeClr val="tx1"/>
          </a:solidFill>
          <a:latin typeface="Segoe UI Light" panose="020B0502040204020203" pitchFamily="34" charset="0"/>
        </a:defRPr>
      </a:lvl7pPr>
      <a:lvl8pPr marL="1371600" algn="l" defTabSz="685800" rtl="0" eaLnBrk="1" fontAlgn="base" hangingPunct="1">
        <a:lnSpc>
          <a:spcPct val="90000"/>
        </a:lnSpc>
        <a:spcBef>
          <a:spcPct val="0"/>
        </a:spcBef>
        <a:spcAft>
          <a:spcPct val="0"/>
        </a:spcAft>
        <a:defRPr sz="3200">
          <a:solidFill>
            <a:schemeClr val="tx1"/>
          </a:solidFill>
          <a:latin typeface="Segoe UI Light" panose="020B0502040204020203" pitchFamily="34" charset="0"/>
        </a:defRPr>
      </a:lvl8pPr>
      <a:lvl9pPr marL="1828800" algn="l" defTabSz="685800" rtl="0" eaLnBrk="1" fontAlgn="base" hangingPunct="1">
        <a:lnSpc>
          <a:spcPct val="90000"/>
        </a:lnSpc>
        <a:spcBef>
          <a:spcPct val="0"/>
        </a:spcBef>
        <a:spcAft>
          <a:spcPct val="0"/>
        </a:spcAft>
        <a:defRPr sz="3200">
          <a:solidFill>
            <a:schemeClr val="tx1"/>
          </a:solidFill>
          <a:latin typeface="Segoe UI Light" panose="020B0502040204020203" pitchFamily="34" charset="0"/>
        </a:defRPr>
      </a:lvl9pPr>
    </p:titleStyle>
    <p:bodyStyle>
      <a:lvl1pPr marL="342900" indent="-342900" algn="l" defTabSz="685800" rtl="0" eaLnBrk="0" fontAlgn="base" hangingPunct="0">
        <a:lnSpc>
          <a:spcPct val="90000"/>
        </a:lnSpc>
        <a:spcBef>
          <a:spcPts val="1800"/>
        </a:spcBef>
        <a:spcAft>
          <a:spcPct val="0"/>
        </a:spcAft>
        <a:buFont typeface="Arial" panose="020B0604020202020204" pitchFamily="34" charset="0"/>
        <a:defRPr sz="2800" kern="1200">
          <a:solidFill>
            <a:srgbClr val="002060"/>
          </a:solidFill>
          <a:latin typeface="+mj-lt"/>
          <a:ea typeface="+mn-ea"/>
          <a:cs typeface="+mn-cs"/>
        </a:defRPr>
      </a:lvl1pPr>
      <a:lvl2pPr marL="742950" indent="-285750" algn="l" defTabSz="685800" rtl="0" eaLnBrk="0" fontAlgn="base" hangingPunct="0">
        <a:lnSpc>
          <a:spcPct val="90000"/>
        </a:lnSpc>
        <a:spcBef>
          <a:spcPts val="450"/>
        </a:spcBef>
        <a:spcAft>
          <a:spcPct val="0"/>
        </a:spcAft>
        <a:buFont typeface="Arial" panose="020B0604020202020204" pitchFamily="34" charset="0"/>
        <a:defRPr sz="1400" kern="1200">
          <a:solidFill>
            <a:srgbClr val="4F627D"/>
          </a:solidFill>
          <a:latin typeface="+mn-lt"/>
          <a:ea typeface="+mn-ea"/>
          <a:cs typeface="+mn-cs"/>
        </a:defRPr>
      </a:lvl2pPr>
      <a:lvl3pPr marL="174625" indent="-171450" algn="l" defTabSz="685800" rtl="0" eaLnBrk="0" fontAlgn="base" hangingPunct="0">
        <a:lnSpc>
          <a:spcPct val="90000"/>
        </a:lnSpc>
        <a:spcBef>
          <a:spcPts val="450"/>
        </a:spcBef>
        <a:spcAft>
          <a:spcPct val="0"/>
        </a:spcAft>
        <a:buFont typeface="Arial" panose="020B0604020202020204" pitchFamily="34" charset="0"/>
        <a:buChar char="•"/>
        <a:defRPr sz="1400" kern="1200">
          <a:solidFill>
            <a:srgbClr val="4F627D"/>
          </a:solidFill>
          <a:latin typeface="+mn-lt"/>
          <a:ea typeface="+mn-ea"/>
          <a:cs typeface="+mn-cs"/>
        </a:defRPr>
      </a:lvl3pPr>
      <a:lvl4pPr marL="342900" indent="-171450" algn="l" defTabSz="685800" rtl="0" eaLnBrk="0" fontAlgn="base" hangingPunct="0">
        <a:lnSpc>
          <a:spcPct val="90000"/>
        </a:lnSpc>
        <a:spcBef>
          <a:spcPts val="450"/>
        </a:spcBef>
        <a:spcAft>
          <a:spcPct val="0"/>
        </a:spcAft>
        <a:buFont typeface="Arial" panose="020B0604020202020204" pitchFamily="34" charset="0"/>
        <a:buChar char="•"/>
        <a:defRPr sz="1400" kern="1200">
          <a:solidFill>
            <a:srgbClr val="4F627D"/>
          </a:solidFill>
          <a:latin typeface="+mn-lt"/>
          <a:ea typeface="+mn-ea"/>
          <a:cs typeface="+mn-cs"/>
        </a:defRPr>
      </a:lvl4pPr>
      <a:lvl5pPr marL="517525" indent="-171450" algn="l" defTabSz="685800" rtl="0" eaLnBrk="0" fontAlgn="base" hangingPunct="0">
        <a:lnSpc>
          <a:spcPct val="90000"/>
        </a:lnSpc>
        <a:spcBef>
          <a:spcPts val="450"/>
        </a:spcBef>
        <a:spcAft>
          <a:spcPct val="0"/>
        </a:spcAft>
        <a:buFont typeface="Arial" panose="020B0604020202020204" pitchFamily="34" charset="0"/>
        <a:buChar char="•"/>
        <a:defRPr sz="1400" kern="1200">
          <a:solidFill>
            <a:srgbClr val="4F627D"/>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0F8FF"/>
            </a:gs>
            <a:gs pos="74001">
              <a:srgbClr val="7AC4FF"/>
            </a:gs>
            <a:gs pos="83000">
              <a:srgbClr val="7AC4FF"/>
            </a:gs>
            <a:gs pos="100000">
              <a:srgbClr val="A6D8FF"/>
            </a:gs>
          </a:gsLst>
          <a:lin ang="5400000" scaled="1"/>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1613" y="153988"/>
            <a:ext cx="87407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91440" rIns="137160" bIns="109728" numCol="1" anchor="t"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201613" y="890588"/>
            <a:ext cx="8740775"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109728" rIns="137160" bIns="10972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Lst>
  <p:transition>
    <p:fade/>
  </p:transition>
  <p:timing>
    <p:tnLst>
      <p:par>
        <p:cTn id="1" dur="indefinite" restart="never" nodeType="tmRoot"/>
      </p:par>
    </p:tnLst>
  </p:timing>
  <p:hf hdr="0" ftr="0" dt="0"/>
  <p:txStyles>
    <p:titleStyle>
      <a:lvl1pPr algn="l" defTabSz="685800" rtl="0" eaLnBrk="0" fontAlgn="base" hangingPunct="0">
        <a:lnSpc>
          <a:spcPct val="90000"/>
        </a:lnSpc>
        <a:spcBef>
          <a:spcPct val="0"/>
        </a:spcBef>
        <a:spcAft>
          <a:spcPct val="0"/>
        </a:spcAft>
        <a:defRPr sz="3200" kern="1200">
          <a:solidFill>
            <a:srgbClr val="002060"/>
          </a:solidFill>
          <a:latin typeface="+mj-lt"/>
          <a:ea typeface="+mj-ea"/>
          <a:cs typeface="+mj-cs"/>
        </a:defRPr>
      </a:lvl1pPr>
      <a:lvl2pPr algn="l" defTabSz="685800" rtl="0" eaLnBrk="0" fontAlgn="base" hangingPunct="0">
        <a:lnSpc>
          <a:spcPct val="90000"/>
        </a:lnSpc>
        <a:spcBef>
          <a:spcPct val="0"/>
        </a:spcBef>
        <a:spcAft>
          <a:spcPct val="0"/>
        </a:spcAft>
        <a:defRPr sz="3200">
          <a:solidFill>
            <a:srgbClr val="002060"/>
          </a:solidFill>
          <a:latin typeface="Segoe UI Light" panose="020B0502040204020203" pitchFamily="34" charset="0"/>
        </a:defRPr>
      </a:lvl2pPr>
      <a:lvl3pPr algn="l" defTabSz="685800" rtl="0" eaLnBrk="0" fontAlgn="base" hangingPunct="0">
        <a:lnSpc>
          <a:spcPct val="90000"/>
        </a:lnSpc>
        <a:spcBef>
          <a:spcPct val="0"/>
        </a:spcBef>
        <a:spcAft>
          <a:spcPct val="0"/>
        </a:spcAft>
        <a:defRPr sz="3200">
          <a:solidFill>
            <a:srgbClr val="002060"/>
          </a:solidFill>
          <a:latin typeface="Segoe UI Light" panose="020B0502040204020203" pitchFamily="34" charset="0"/>
        </a:defRPr>
      </a:lvl3pPr>
      <a:lvl4pPr algn="l" defTabSz="685800" rtl="0" eaLnBrk="0" fontAlgn="base" hangingPunct="0">
        <a:lnSpc>
          <a:spcPct val="90000"/>
        </a:lnSpc>
        <a:spcBef>
          <a:spcPct val="0"/>
        </a:spcBef>
        <a:spcAft>
          <a:spcPct val="0"/>
        </a:spcAft>
        <a:defRPr sz="3200">
          <a:solidFill>
            <a:srgbClr val="002060"/>
          </a:solidFill>
          <a:latin typeface="Segoe UI Light" panose="020B0502040204020203" pitchFamily="34" charset="0"/>
        </a:defRPr>
      </a:lvl4pPr>
      <a:lvl5pPr algn="l" defTabSz="685800" rtl="0" eaLnBrk="0" fontAlgn="base" hangingPunct="0">
        <a:lnSpc>
          <a:spcPct val="90000"/>
        </a:lnSpc>
        <a:spcBef>
          <a:spcPct val="0"/>
        </a:spcBef>
        <a:spcAft>
          <a:spcPct val="0"/>
        </a:spcAft>
        <a:defRPr sz="3200">
          <a:solidFill>
            <a:srgbClr val="002060"/>
          </a:solidFill>
          <a:latin typeface="Segoe UI Light" panose="020B0502040204020203" pitchFamily="34" charset="0"/>
        </a:defRPr>
      </a:lvl5pPr>
      <a:lvl6pPr marL="457200" algn="l" defTabSz="685800" rtl="0" fontAlgn="base">
        <a:lnSpc>
          <a:spcPct val="90000"/>
        </a:lnSpc>
        <a:spcBef>
          <a:spcPct val="0"/>
        </a:spcBef>
        <a:spcAft>
          <a:spcPct val="0"/>
        </a:spcAft>
        <a:defRPr sz="3200">
          <a:solidFill>
            <a:schemeClr val="tx1"/>
          </a:solidFill>
          <a:latin typeface="Segoe UI Light" panose="020B0502040204020203" pitchFamily="34" charset="0"/>
        </a:defRPr>
      </a:lvl6pPr>
      <a:lvl7pPr marL="914400" algn="l" defTabSz="685800" rtl="0" fontAlgn="base">
        <a:lnSpc>
          <a:spcPct val="90000"/>
        </a:lnSpc>
        <a:spcBef>
          <a:spcPct val="0"/>
        </a:spcBef>
        <a:spcAft>
          <a:spcPct val="0"/>
        </a:spcAft>
        <a:defRPr sz="3200">
          <a:solidFill>
            <a:schemeClr val="tx1"/>
          </a:solidFill>
          <a:latin typeface="Segoe UI Light" panose="020B0502040204020203" pitchFamily="34" charset="0"/>
        </a:defRPr>
      </a:lvl7pPr>
      <a:lvl8pPr marL="1371600" algn="l" defTabSz="685800" rtl="0" fontAlgn="base">
        <a:lnSpc>
          <a:spcPct val="90000"/>
        </a:lnSpc>
        <a:spcBef>
          <a:spcPct val="0"/>
        </a:spcBef>
        <a:spcAft>
          <a:spcPct val="0"/>
        </a:spcAft>
        <a:defRPr sz="3200">
          <a:solidFill>
            <a:schemeClr val="tx1"/>
          </a:solidFill>
          <a:latin typeface="Segoe UI Light" panose="020B0502040204020203" pitchFamily="34" charset="0"/>
        </a:defRPr>
      </a:lvl8pPr>
      <a:lvl9pPr marL="1828800" algn="l" defTabSz="685800" rtl="0" fontAlgn="base">
        <a:lnSpc>
          <a:spcPct val="90000"/>
        </a:lnSpc>
        <a:spcBef>
          <a:spcPct val="0"/>
        </a:spcBef>
        <a:spcAft>
          <a:spcPct val="0"/>
        </a:spcAft>
        <a:defRPr sz="3200">
          <a:solidFill>
            <a:schemeClr val="tx1"/>
          </a:solidFill>
          <a:latin typeface="Segoe UI Light" panose="020B0502040204020203" pitchFamily="34" charset="0"/>
        </a:defRPr>
      </a:lvl9pPr>
    </p:titleStyle>
    <p:bodyStyle>
      <a:lvl1pPr marL="342900" indent="-342900" algn="l" defTabSz="685800" rtl="0" eaLnBrk="0" fontAlgn="base" hangingPunct="0">
        <a:lnSpc>
          <a:spcPct val="90000"/>
        </a:lnSpc>
        <a:spcBef>
          <a:spcPts val="1800"/>
        </a:spcBef>
        <a:spcAft>
          <a:spcPct val="0"/>
        </a:spcAft>
        <a:buFont typeface="Arial" panose="020B0604020202020204" pitchFamily="34" charset="0"/>
        <a:defRPr sz="2800" kern="1200">
          <a:solidFill>
            <a:srgbClr val="002060"/>
          </a:solidFill>
          <a:latin typeface="+mj-lt"/>
          <a:ea typeface="+mn-ea"/>
          <a:cs typeface="+mn-cs"/>
        </a:defRPr>
      </a:lvl1pPr>
      <a:lvl2pPr marL="742950" indent="-285750" algn="l" defTabSz="685800" rtl="0" eaLnBrk="0" fontAlgn="base" hangingPunct="0">
        <a:lnSpc>
          <a:spcPct val="90000"/>
        </a:lnSpc>
        <a:spcBef>
          <a:spcPts val="450"/>
        </a:spcBef>
        <a:spcAft>
          <a:spcPct val="0"/>
        </a:spcAft>
        <a:buFont typeface="Arial" panose="020B0604020202020204" pitchFamily="34" charset="0"/>
        <a:defRPr sz="1400" kern="1200">
          <a:solidFill>
            <a:srgbClr val="4F627D"/>
          </a:solidFill>
          <a:latin typeface="+mn-lt"/>
          <a:ea typeface="+mn-ea"/>
          <a:cs typeface="+mn-cs"/>
        </a:defRPr>
      </a:lvl2pPr>
      <a:lvl3pPr marL="174625" indent="-171450" algn="l" defTabSz="685800" rtl="0" eaLnBrk="0" fontAlgn="base" hangingPunct="0">
        <a:lnSpc>
          <a:spcPct val="90000"/>
        </a:lnSpc>
        <a:spcBef>
          <a:spcPts val="450"/>
        </a:spcBef>
        <a:spcAft>
          <a:spcPct val="0"/>
        </a:spcAft>
        <a:buFont typeface="Arial" panose="020B0604020202020204" pitchFamily="34" charset="0"/>
        <a:buChar char="•"/>
        <a:defRPr sz="1400" kern="1200">
          <a:solidFill>
            <a:srgbClr val="4F627D"/>
          </a:solidFill>
          <a:latin typeface="+mn-lt"/>
          <a:ea typeface="+mn-ea"/>
          <a:cs typeface="+mn-cs"/>
        </a:defRPr>
      </a:lvl3pPr>
      <a:lvl4pPr marL="342900" indent="-171450" algn="l" defTabSz="685800" rtl="0" eaLnBrk="0" fontAlgn="base" hangingPunct="0">
        <a:lnSpc>
          <a:spcPct val="90000"/>
        </a:lnSpc>
        <a:spcBef>
          <a:spcPts val="450"/>
        </a:spcBef>
        <a:spcAft>
          <a:spcPct val="0"/>
        </a:spcAft>
        <a:buFont typeface="Arial" panose="020B0604020202020204" pitchFamily="34" charset="0"/>
        <a:buChar char="•"/>
        <a:defRPr sz="1400" kern="1200">
          <a:solidFill>
            <a:srgbClr val="4F627D"/>
          </a:solidFill>
          <a:latin typeface="+mn-lt"/>
          <a:ea typeface="+mn-ea"/>
          <a:cs typeface="+mn-cs"/>
        </a:defRPr>
      </a:lvl4pPr>
      <a:lvl5pPr marL="517525" indent="-171450" algn="l" defTabSz="685800" rtl="0" eaLnBrk="0" fontAlgn="base" hangingPunct="0">
        <a:lnSpc>
          <a:spcPct val="90000"/>
        </a:lnSpc>
        <a:spcBef>
          <a:spcPts val="450"/>
        </a:spcBef>
        <a:spcAft>
          <a:spcPct val="0"/>
        </a:spcAft>
        <a:buFont typeface="Arial" panose="020B0604020202020204" pitchFamily="34" charset="0"/>
        <a:buChar char="•"/>
        <a:defRPr sz="1400" kern="1200">
          <a:solidFill>
            <a:srgbClr val="4F627D"/>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9.emf"/></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5.emf"/></Relationships>
</file>

<file path=ppt/slides/_rels/slide1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2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3.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png"/><Relationship Id="rId18" Type="http://schemas.openxmlformats.org/officeDocument/2006/relationships/image" Target="../media/image37.png"/><Relationship Id="rId3" Type="http://schemas.openxmlformats.org/officeDocument/2006/relationships/image" Target="../media/image30.png"/><Relationship Id="rId7" Type="http://schemas.openxmlformats.org/officeDocument/2006/relationships/image" Target="../media/image31.png"/><Relationship Id="rId12" Type="http://schemas.openxmlformats.org/officeDocument/2006/relationships/image" Target="../media/image33.png"/><Relationship Id="rId17" Type="http://schemas.openxmlformats.org/officeDocument/2006/relationships/image" Target="../media/image36.png"/><Relationship Id="rId2" Type="http://schemas.openxmlformats.org/officeDocument/2006/relationships/notesSlide" Target="../notesSlides/notesSlide1.xml"/><Relationship Id="rId16"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image" Target="../media/image5.png"/><Relationship Id="rId15" Type="http://schemas.openxmlformats.org/officeDocument/2006/relationships/image" Target="../media/image34.png"/><Relationship Id="rId10" Type="http://schemas.openxmlformats.org/officeDocument/2006/relationships/image" Target="../media/image32.png"/><Relationship Id="rId4" Type="http://schemas.openxmlformats.org/officeDocument/2006/relationships/image" Target="../media/image13.png"/><Relationship Id="rId9" Type="http://schemas.openxmlformats.org/officeDocument/2006/relationships/image" Target="../media/image10.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emf"/></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8BC7B7DB-CD9C-45F3-8004-220C105C45BB}" type="slidenum">
              <a:rPr lang="en-US" altLang="en-US" sz="600" smtClean="0">
                <a:latin typeface="Segoe UI" panose="020B0502040204020203" pitchFamily="34" charset="0"/>
              </a:rPr>
              <a:pPr/>
              <a:t>1</a:t>
            </a:fld>
            <a:endParaRPr lang="en-US" altLang="en-US" sz="600" smtClean="0">
              <a:latin typeface="Segoe UI" panose="020B0502040204020203" pitchFamily="34" charset="0"/>
            </a:endParaRPr>
          </a:p>
        </p:txBody>
      </p:sp>
      <p:pic>
        <p:nvPicPr>
          <p:cNvPr id="22531" name="Picture 5"/>
          <p:cNvPicPr>
            <a:picLocks noChangeAspect="1"/>
          </p:cNvPicPr>
          <p:nvPr/>
        </p:nvPicPr>
        <p:blipFill>
          <a:blip r:embed="rId2">
            <a:extLst>
              <a:ext uri="{28A0092B-C50C-407E-A947-70E740481C1C}">
                <a14:useLocalDpi xmlns:a14="http://schemas.microsoft.com/office/drawing/2010/main" val="0"/>
              </a:ext>
            </a:extLst>
          </a:blip>
          <a:srcRect b="7503"/>
          <a:stretch>
            <a:fillRect/>
          </a:stretch>
        </p:blipFill>
        <p:spPr bwMode="auto">
          <a:xfrm>
            <a:off x="0" y="0"/>
            <a:ext cx="91440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itle 4"/>
          <p:cNvSpPr>
            <a:spLocks noGrp="1"/>
          </p:cNvSpPr>
          <p:nvPr>
            <p:ph type="title"/>
          </p:nvPr>
        </p:nvSpPr>
        <p:spPr/>
        <p:txBody>
          <a:bodyPr/>
          <a:lstStyle/>
          <a:p>
            <a:pPr algn="r" eaLnBrk="1" hangingPunct="1"/>
            <a:r>
              <a:rPr lang="en-US" altLang="en-US" sz="4400" smtClean="0">
                <a:solidFill>
                  <a:srgbClr val="002060"/>
                </a:solidFill>
              </a:rPr>
              <a:t>Platform Wars:</a:t>
            </a:r>
            <a:br>
              <a:rPr lang="en-US" altLang="en-US" sz="4400" smtClean="0">
                <a:solidFill>
                  <a:srgbClr val="002060"/>
                </a:solidFill>
              </a:rPr>
            </a:br>
            <a:r>
              <a:rPr lang="en-US" altLang="en-US" sz="4400" smtClean="0">
                <a:solidFill>
                  <a:srgbClr val="002060"/>
                </a:solidFill>
              </a:rPr>
              <a:t>The Battle for Developers</a:t>
            </a:r>
            <a:br>
              <a:rPr lang="en-US" altLang="en-US" sz="4400" smtClean="0">
                <a:solidFill>
                  <a:srgbClr val="002060"/>
                </a:solidFill>
              </a:rPr>
            </a:br>
            <a:r>
              <a:rPr lang="en-US" altLang="en-US" sz="4400" smtClean="0">
                <a:solidFill>
                  <a:srgbClr val="002060"/>
                </a:solidFill>
              </a:rPr>
              <a:t/>
            </a:r>
            <a:br>
              <a:rPr lang="en-US" altLang="en-US" sz="4400" smtClean="0">
                <a:solidFill>
                  <a:srgbClr val="002060"/>
                </a:solidFill>
              </a:rPr>
            </a:br>
            <a:r>
              <a:rPr lang="en-US" altLang="en-US" sz="4400" smtClean="0">
                <a:solidFill>
                  <a:srgbClr val="002060"/>
                </a:solidFill>
              </a:rPr>
              <a:t/>
            </a:r>
            <a:br>
              <a:rPr lang="en-US" altLang="en-US" sz="4400" smtClean="0">
                <a:solidFill>
                  <a:srgbClr val="002060"/>
                </a:solidFill>
              </a:rPr>
            </a:br>
            <a:r>
              <a:rPr lang="en-US" altLang="en-US" sz="4400" smtClean="0">
                <a:solidFill>
                  <a:srgbClr val="002060"/>
                </a:solidFill>
              </a:rPr>
              <a:t/>
            </a:r>
            <a:br>
              <a:rPr lang="en-US" altLang="en-US" sz="4400" smtClean="0">
                <a:solidFill>
                  <a:srgbClr val="002060"/>
                </a:solidFill>
              </a:rPr>
            </a:br>
            <a:r>
              <a:rPr lang="en-US" altLang="en-US" sz="3600" smtClean="0">
                <a:solidFill>
                  <a:srgbClr val="FF0000"/>
                </a:solidFill>
              </a:rPr>
              <a:t>Janel Garvin</a:t>
            </a:r>
            <a:endParaRPr lang="en-US" altLang="en-US" sz="4000" smtClean="0">
              <a:solidFill>
                <a:srgbClr val="FF0000"/>
              </a:solidFill>
            </a:endParaRPr>
          </a:p>
        </p:txBody>
      </p:sp>
      <p:pic>
        <p:nvPicPr>
          <p:cNvPr id="8" name="Picture 25" descr="EDC_logo_david_300dpi"/>
          <p:cNvPicPr>
            <a:picLocks noChangeAspect="1" noChangeArrowheads="1"/>
          </p:cNvPicPr>
          <p:nvPr/>
        </p:nvPicPr>
        <p:blipFill>
          <a:blip r:embed="rId3"/>
          <a:srcRect/>
          <a:stretch>
            <a:fillRect/>
          </a:stretch>
        </p:blipFill>
        <p:spPr bwMode="auto">
          <a:xfrm>
            <a:off x="201613" y="3603625"/>
            <a:ext cx="2139950" cy="1330325"/>
          </a:xfrm>
          <a:prstGeom prst="rect">
            <a:avLst/>
          </a:prstGeom>
          <a:noFill/>
          <a:ln w="6350">
            <a:noFill/>
            <a:miter lim="800000"/>
            <a:headEnd/>
            <a:tailEnd/>
          </a:ln>
          <a:effectLst>
            <a:outerShdw blurRad="88900" dist="88900" dir="2700000" algn="tl" rotWithShape="0">
              <a:prstClr val="black">
                <a:alpha val="40000"/>
              </a:prstClr>
            </a:outerShdw>
          </a:effectLst>
          <a:extLst/>
        </p:spPr>
      </p:pic>
      <p:sp>
        <p:nvSpPr>
          <p:cNvPr id="22534" name="Line 5"/>
          <p:cNvSpPr>
            <a:spLocks noChangeShapeType="1"/>
          </p:cNvSpPr>
          <p:nvPr/>
        </p:nvSpPr>
        <p:spPr bwMode="black">
          <a:xfrm>
            <a:off x="0" y="51212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Title 4"/>
          <p:cNvSpPr txBox="1">
            <a:spLocks/>
          </p:cNvSpPr>
          <p:nvPr/>
        </p:nvSpPr>
        <p:spPr bwMode="auto">
          <a:xfrm>
            <a:off x="2587625" y="3819525"/>
            <a:ext cx="630872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91440" rIns="137160" bIns="109728">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eaLnBrk="1" hangingPunct="1">
              <a:lnSpc>
                <a:spcPct val="90000"/>
              </a:lnSpc>
            </a:pPr>
            <a:r>
              <a:rPr lang="en-US" altLang="en-US" sz="1800" b="1">
                <a:solidFill>
                  <a:srgbClr val="FF0000"/>
                </a:solidFill>
                <a:latin typeface="Segoe UI Light" panose="020B0502040204020203" pitchFamily="34" charset="0"/>
              </a:rPr>
              <a:t>Evans Data Corporation</a:t>
            </a:r>
            <a:br>
              <a:rPr lang="en-US" altLang="en-US" sz="1800" b="1">
                <a:solidFill>
                  <a:srgbClr val="FF0000"/>
                </a:solidFill>
                <a:latin typeface="Segoe UI Light" panose="020B0502040204020203" pitchFamily="34" charset="0"/>
              </a:rPr>
            </a:br>
            <a:r>
              <a:rPr lang="en-US" altLang="en-US" b="1">
                <a:solidFill>
                  <a:srgbClr val="FF0000"/>
                </a:solidFill>
                <a:latin typeface="Segoe UI Light" panose="020B0502040204020203" pitchFamily="34" charset="0"/>
              </a:rPr>
              <a:t>340 Soquel Ave.</a:t>
            </a:r>
            <a:br>
              <a:rPr lang="en-US" altLang="en-US" b="1">
                <a:solidFill>
                  <a:srgbClr val="FF0000"/>
                </a:solidFill>
                <a:latin typeface="Segoe UI Light" panose="020B0502040204020203" pitchFamily="34" charset="0"/>
              </a:rPr>
            </a:br>
            <a:r>
              <a:rPr lang="en-US" altLang="en-US" b="1">
                <a:solidFill>
                  <a:srgbClr val="FF0000"/>
                </a:solidFill>
                <a:latin typeface="Segoe UI Light" panose="020B0502040204020203" pitchFamily="34" charset="0"/>
              </a:rPr>
              <a:t>Santa Cruz, Calif. </a:t>
            </a:r>
            <a:br>
              <a:rPr lang="en-US" altLang="en-US" b="1">
                <a:solidFill>
                  <a:srgbClr val="FF0000"/>
                </a:solidFill>
                <a:latin typeface="Segoe UI Light" panose="020B0502040204020203" pitchFamily="34" charset="0"/>
              </a:rPr>
            </a:br>
            <a:r>
              <a:rPr lang="en-US" altLang="en-US" b="1">
                <a:solidFill>
                  <a:srgbClr val="FF0000"/>
                </a:solidFill>
                <a:latin typeface="Segoe UI Light" panose="020B0502040204020203" pitchFamily="34" charset="0"/>
              </a:rPr>
              <a:t>www.evansdata.com</a:t>
            </a:r>
            <a:br>
              <a:rPr lang="en-US" altLang="en-US" b="1">
                <a:solidFill>
                  <a:srgbClr val="FF0000"/>
                </a:solidFill>
                <a:latin typeface="Segoe UI Light" panose="020B0502040204020203" pitchFamily="34" charset="0"/>
              </a:rPr>
            </a:br>
            <a:r>
              <a:rPr lang="en-US" altLang="en-US" b="1">
                <a:solidFill>
                  <a:srgbClr val="FF0000"/>
                </a:solidFill>
                <a:latin typeface="Segoe UI Light" panose="020B0502040204020203" pitchFamily="34" charset="0"/>
              </a:rPr>
              <a:t>@evansdatacorp</a:t>
            </a:r>
            <a:endParaRPr lang="en-US" altLang="en-US" sz="4000">
              <a:solidFill>
                <a:srgbClr val="FF0000"/>
              </a:solidFill>
              <a:latin typeface="Segoe UI Light" panose="020B0502040204020203"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r>
              <a:rPr lang="en-US" altLang="en-US" smtClean="0"/>
              <a:t>Developer Psychographics</a:t>
            </a:r>
          </a:p>
        </p:txBody>
      </p:sp>
      <p:sp>
        <p:nvSpPr>
          <p:cNvPr id="32771" name="Slide Number Placeholder 3"/>
          <p:cNvSpPr txBox="1">
            <a:spLocks noGrp="1"/>
          </p:cNvSpPr>
          <p:nvPr/>
        </p:nvSpPr>
        <p:spPr bwMode="auto">
          <a:xfrm>
            <a:off x="8858250" y="4967288"/>
            <a:ext cx="2857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endParaRPr lang="en-US" altLang="en-US" sz="600">
              <a:latin typeface="Segoe UI" panose="020B0502040204020203" pitchFamily="34" charset="0"/>
            </a:endParaRPr>
          </a:p>
        </p:txBody>
      </p:sp>
      <p:pic>
        <p:nvPicPr>
          <p:cNvPr id="3277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988" y="890588"/>
            <a:ext cx="3549650"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3783013"/>
            <a:ext cx="4445000" cy="695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a:lnSpc>
                <a:spcPct val="90000"/>
              </a:lnSpc>
              <a:spcBef>
                <a:spcPts val="600"/>
              </a:spcBef>
              <a:defRPr/>
            </a:pPr>
            <a:endParaRPr lang="en-US" sz="2000" dirty="0" err="1"/>
          </a:p>
        </p:txBody>
      </p:sp>
      <p:sp>
        <p:nvSpPr>
          <p:cNvPr id="8" name="Text Box 12"/>
          <p:cNvSpPr txBox="1">
            <a:spLocks noChangeArrowheads="1"/>
          </p:cNvSpPr>
          <p:nvPr/>
        </p:nvSpPr>
        <p:spPr bwMode="auto">
          <a:xfrm>
            <a:off x="296863" y="3783013"/>
            <a:ext cx="4492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85750">
              <a:lnSpc>
                <a:spcPct val="90000"/>
              </a:lnSpc>
              <a:spcBef>
                <a:spcPts val="1800"/>
              </a:spcBef>
              <a:buFont typeface="Arial" panose="020B0604020202020204" pitchFamily="34" charset="0"/>
              <a:defRPr sz="2800">
                <a:solidFill>
                  <a:srgbClr val="002060"/>
                </a:solidFill>
                <a:latin typeface="Segoe UI Light" panose="020B0502040204020203" pitchFamily="34" charset="0"/>
              </a:defRPr>
            </a:lvl1pPr>
            <a:lvl2pPr marL="457200" indent="-285750">
              <a:lnSpc>
                <a:spcPct val="90000"/>
              </a:lnSpc>
              <a:spcBef>
                <a:spcPts val="450"/>
              </a:spcBef>
              <a:buFont typeface="Arial" panose="020B0604020202020204" pitchFamily="34" charset="0"/>
              <a:defRPr sz="1400">
                <a:solidFill>
                  <a:srgbClr val="4F627D"/>
                </a:solidFill>
                <a:latin typeface="Segoe UI" panose="020B0502040204020203" pitchFamily="34" charset="0"/>
              </a:defRPr>
            </a:lvl2pPr>
            <a:lvl3pPr marL="914400" indent="-171450">
              <a:lnSpc>
                <a:spcPct val="90000"/>
              </a:lnSpc>
              <a:spcBef>
                <a:spcPts val="450"/>
              </a:spcBef>
              <a:buFont typeface="Arial" panose="020B0604020202020204" pitchFamily="34" charset="0"/>
              <a:buChar char="•"/>
              <a:defRPr sz="1400">
                <a:solidFill>
                  <a:srgbClr val="4F627D"/>
                </a:solidFill>
                <a:latin typeface="Segoe UI" panose="020B0502040204020203" pitchFamily="34" charset="0"/>
              </a:defRPr>
            </a:lvl3pPr>
            <a:lvl4pPr marL="1371600" indent="-171450">
              <a:lnSpc>
                <a:spcPct val="90000"/>
              </a:lnSpc>
              <a:spcBef>
                <a:spcPts val="450"/>
              </a:spcBef>
              <a:buFont typeface="Arial" panose="020B0604020202020204" pitchFamily="34" charset="0"/>
              <a:buChar char="•"/>
              <a:defRPr sz="1400">
                <a:solidFill>
                  <a:srgbClr val="4F627D"/>
                </a:solidFill>
                <a:latin typeface="Segoe UI" panose="020B0502040204020203" pitchFamily="34" charset="0"/>
              </a:defRPr>
            </a:lvl4pPr>
            <a:lvl5pPr marL="1828800" indent="-171450">
              <a:lnSpc>
                <a:spcPct val="90000"/>
              </a:lnSpc>
              <a:spcBef>
                <a:spcPts val="450"/>
              </a:spcBef>
              <a:buFont typeface="Arial" panose="020B0604020202020204" pitchFamily="34" charset="0"/>
              <a:buChar char="•"/>
              <a:defRPr sz="1400">
                <a:solidFill>
                  <a:srgbClr val="4F627D"/>
                </a:solidFill>
                <a:latin typeface="Segoe UI" panose="020B0502040204020203" pitchFamily="34" charset="0"/>
              </a:defRPr>
            </a:lvl5pPr>
            <a:lvl6pPr indent="-17145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6pPr>
            <a:lvl7pPr indent="-17145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7pPr>
            <a:lvl8pPr indent="-17145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8pPr>
            <a:lvl9pPr indent="-17145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9pPr>
          </a:lstStyle>
          <a:p>
            <a:pPr defTabSz="914400">
              <a:lnSpc>
                <a:spcPct val="100000"/>
              </a:lnSpc>
              <a:spcBef>
                <a:spcPct val="0"/>
              </a:spcBef>
            </a:pPr>
            <a:r>
              <a:rPr lang="en-US" altLang="en-US" sz="1800" dirty="0">
                <a:solidFill>
                  <a:schemeClr val="bg1"/>
                </a:solidFill>
              </a:rPr>
              <a:t>Open source software is a fait accompli throughout all types of development</a:t>
            </a:r>
          </a:p>
        </p:txBody>
      </p:sp>
      <p:sp>
        <p:nvSpPr>
          <p:cNvPr id="2" name="Text Box 12"/>
          <p:cNvSpPr txBox="1">
            <a:spLocks noChangeArrowheads="1"/>
          </p:cNvSpPr>
          <p:nvPr/>
        </p:nvSpPr>
        <p:spPr bwMode="auto">
          <a:xfrm>
            <a:off x="4789488" y="787400"/>
            <a:ext cx="42322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800"/>
              </a:spcBef>
              <a:buFont typeface="Arial" panose="020B0604020202020204" pitchFamily="34" charset="0"/>
              <a:defRPr sz="2800">
                <a:solidFill>
                  <a:srgbClr val="002060"/>
                </a:solidFill>
                <a:latin typeface="Segoe UI Light" panose="020B0502040204020203" pitchFamily="34" charset="0"/>
              </a:defRPr>
            </a:lvl1pPr>
            <a:lvl2pPr marL="457200" indent="-285750">
              <a:lnSpc>
                <a:spcPct val="90000"/>
              </a:lnSpc>
              <a:spcBef>
                <a:spcPts val="450"/>
              </a:spcBef>
              <a:buFont typeface="Arial" panose="020B0604020202020204" pitchFamily="34" charset="0"/>
              <a:defRPr sz="1400">
                <a:solidFill>
                  <a:srgbClr val="4F627D"/>
                </a:solidFill>
                <a:latin typeface="Segoe UI" panose="020B0502040204020203" pitchFamily="34" charset="0"/>
              </a:defRPr>
            </a:lvl2pPr>
            <a:lvl3pPr marL="914400" indent="-171450">
              <a:lnSpc>
                <a:spcPct val="90000"/>
              </a:lnSpc>
              <a:spcBef>
                <a:spcPts val="450"/>
              </a:spcBef>
              <a:buFont typeface="Arial" panose="020B0604020202020204" pitchFamily="34" charset="0"/>
              <a:buChar char="•"/>
              <a:defRPr sz="1400">
                <a:solidFill>
                  <a:srgbClr val="4F627D"/>
                </a:solidFill>
                <a:latin typeface="Segoe UI" panose="020B0502040204020203" pitchFamily="34" charset="0"/>
              </a:defRPr>
            </a:lvl3pPr>
            <a:lvl4pPr marL="1371600" indent="-171450">
              <a:lnSpc>
                <a:spcPct val="90000"/>
              </a:lnSpc>
              <a:spcBef>
                <a:spcPts val="450"/>
              </a:spcBef>
              <a:buFont typeface="Arial" panose="020B0604020202020204" pitchFamily="34" charset="0"/>
              <a:buChar char="•"/>
              <a:defRPr sz="1400">
                <a:solidFill>
                  <a:srgbClr val="4F627D"/>
                </a:solidFill>
                <a:latin typeface="Segoe UI" panose="020B0502040204020203" pitchFamily="34" charset="0"/>
              </a:defRPr>
            </a:lvl4pPr>
            <a:lvl5pPr marL="1828800" indent="-171450">
              <a:lnSpc>
                <a:spcPct val="90000"/>
              </a:lnSpc>
              <a:spcBef>
                <a:spcPts val="450"/>
              </a:spcBef>
              <a:buFont typeface="Arial" panose="020B0604020202020204" pitchFamily="34" charset="0"/>
              <a:buChar char="•"/>
              <a:defRPr sz="1400">
                <a:solidFill>
                  <a:srgbClr val="4F627D"/>
                </a:solidFill>
                <a:latin typeface="Segoe UI" panose="020B0502040204020203" pitchFamily="34" charset="0"/>
              </a:defRPr>
            </a:lvl5pPr>
            <a:lvl6pPr indent="-17145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6pPr>
            <a:lvl7pPr indent="-17145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7pPr>
            <a:lvl8pPr indent="-17145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8pPr>
            <a:lvl9pPr indent="-17145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9pPr>
          </a:lstStyle>
          <a:p>
            <a:pPr marL="0" indent="0" defTabSz="914400">
              <a:lnSpc>
                <a:spcPct val="100000"/>
              </a:lnSpc>
              <a:spcBef>
                <a:spcPct val="0"/>
              </a:spcBef>
              <a:defRPr/>
            </a:pPr>
            <a:r>
              <a:rPr lang="en-US" altLang="en-US" sz="1800" dirty="0">
                <a:latin typeface="Segoe UI" panose="020B0502040204020203" pitchFamily="34" charset="0"/>
              </a:rPr>
              <a:t>The most important drivers for development work:</a:t>
            </a:r>
          </a:p>
          <a:p>
            <a:pPr defTabSz="914400">
              <a:lnSpc>
                <a:spcPct val="100000"/>
              </a:lnSpc>
              <a:spcBef>
                <a:spcPct val="0"/>
              </a:spcBef>
              <a:buFont typeface="Arial" panose="020B0604020202020204" pitchFamily="34" charset="0"/>
              <a:buChar char="•"/>
              <a:defRPr/>
            </a:pPr>
            <a:r>
              <a:rPr lang="en-US" altLang="en-US" sz="1800" dirty="0">
                <a:latin typeface="+mj-lt"/>
              </a:rPr>
              <a:t>Building skills and meeting a challenge</a:t>
            </a:r>
          </a:p>
          <a:p>
            <a:pPr defTabSz="914400">
              <a:lnSpc>
                <a:spcPct val="100000"/>
              </a:lnSpc>
              <a:spcBef>
                <a:spcPct val="0"/>
              </a:spcBef>
              <a:buFont typeface="Arial" panose="020B0604020202020204" pitchFamily="34" charset="0"/>
              <a:buChar char="•"/>
              <a:defRPr/>
            </a:pPr>
            <a:r>
              <a:rPr lang="en-US" altLang="en-US" sz="1800" dirty="0">
                <a:latin typeface="+mj-lt"/>
              </a:rPr>
              <a:t>Curiosity</a:t>
            </a:r>
          </a:p>
          <a:p>
            <a:pPr defTabSz="914400">
              <a:lnSpc>
                <a:spcPct val="100000"/>
              </a:lnSpc>
              <a:spcBef>
                <a:spcPct val="0"/>
              </a:spcBef>
              <a:buFont typeface="Arial" panose="020B0604020202020204" pitchFamily="34" charset="0"/>
              <a:buChar char="•"/>
              <a:defRPr/>
            </a:pPr>
            <a:r>
              <a:rPr lang="en-US" altLang="en-US" sz="1800" dirty="0">
                <a:latin typeface="+mj-lt"/>
              </a:rPr>
              <a:t>Establishing a reputation</a:t>
            </a:r>
          </a:p>
        </p:txBody>
      </p:sp>
      <p:pic>
        <p:nvPicPr>
          <p:cNvPr id="3277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638" y="2084388"/>
            <a:ext cx="3925887"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9D361AF9-A0DD-45FF-84F0-37D2A251DD27}" type="slidenum">
              <a:rPr lang="en-US" altLang="en-US" smtClean="0"/>
              <a:pPr>
                <a:defRPr/>
              </a:pPr>
              <a:t>10</a:t>
            </a:fld>
            <a:endParaRPr lang="en-US" alt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76338"/>
            <a:ext cx="3959225" cy="990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a:lnSpc>
                <a:spcPct val="90000"/>
              </a:lnSpc>
              <a:spcBef>
                <a:spcPts val="600"/>
              </a:spcBef>
              <a:defRPr/>
            </a:pPr>
            <a:endParaRPr lang="en-US" sz="2000" dirty="0" err="1"/>
          </a:p>
        </p:txBody>
      </p:sp>
      <p:sp>
        <p:nvSpPr>
          <p:cNvPr id="33795" name="Rectangle 2"/>
          <p:cNvSpPr>
            <a:spLocks noGrp="1" noRot="1" noChangeArrowheads="1"/>
          </p:cNvSpPr>
          <p:nvPr>
            <p:ph type="title" idx="4294967295"/>
          </p:nvPr>
        </p:nvSpPr>
        <p:spPr>
          <a:xfrm>
            <a:off x="201613" y="31750"/>
            <a:ext cx="8740775" cy="736600"/>
          </a:xfrm>
        </p:spPr>
        <p:txBody>
          <a:bodyPr lIns="91440" tIns="45720" rIns="91440" bIns="45720" anchor="ctr"/>
          <a:lstStyle/>
          <a:p>
            <a:pPr eaLnBrk="1" hangingPunct="1"/>
            <a:r>
              <a:rPr lang="en-US" altLang="en-US" smtClean="0"/>
              <a:t>Mobile and Cloud Development </a:t>
            </a:r>
            <a:endParaRPr lang="en-US" altLang="en-US" smtClean="0">
              <a:solidFill>
                <a:srgbClr val="FF0101"/>
              </a:solidFill>
            </a:endParaRPr>
          </a:p>
        </p:txBody>
      </p:sp>
      <p:pic>
        <p:nvPicPr>
          <p:cNvPr id="3379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2600325"/>
            <a:ext cx="5073651" cy="2224088"/>
          </a:xfrm>
          <a:prstGeom prst="rect">
            <a:avLst/>
          </a:prstGeom>
          <a:noFill/>
          <a:ln>
            <a:noFill/>
          </a:ln>
          <a:effectLst/>
          <a:extLst>
            <a:ext uri="{909E8E84-426E-40DD-AFC4-6F175D3DCCD1}">
              <a14:hiddenFill xmlns:a14="http://schemas.microsoft.com/office/drawing/2010/main">
                <a:gradFill rotWithShape="1">
                  <a:gsLst>
                    <a:gs pos="0">
                      <a:srgbClr val="336699"/>
                    </a:gs>
                    <a:gs pos="100000">
                      <a:srgbClr val="182F47"/>
                    </a:gs>
                  </a:gsLst>
                  <a:path path="rect">
                    <a:fillToRect r="100000" b="100000"/>
                  </a:path>
                </a:gra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7"/>
          <p:cNvSpPr/>
          <p:nvPr/>
        </p:nvSpPr>
        <p:spPr>
          <a:xfrm>
            <a:off x="6035675" y="3462338"/>
            <a:ext cx="3108325" cy="7699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a:lnSpc>
                <a:spcPct val="90000"/>
              </a:lnSpc>
              <a:spcBef>
                <a:spcPts val="600"/>
              </a:spcBef>
              <a:defRPr/>
            </a:pPr>
            <a:endParaRPr lang="en-US" sz="2000" dirty="0" err="1"/>
          </a:p>
        </p:txBody>
      </p:sp>
      <p:sp>
        <p:nvSpPr>
          <p:cNvPr id="87053" name="Text Box 24"/>
          <p:cNvSpPr txBox="1">
            <a:spLocks noChangeArrowheads="1"/>
          </p:cNvSpPr>
          <p:nvPr/>
        </p:nvSpPr>
        <p:spPr bwMode="auto">
          <a:xfrm>
            <a:off x="6089650" y="3506788"/>
            <a:ext cx="348138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defRPr/>
            </a:pPr>
            <a:r>
              <a:rPr lang="en-US" altLang="en-US" sz="1800" dirty="0">
                <a:solidFill>
                  <a:schemeClr val="bg1"/>
                </a:solidFill>
                <a:latin typeface="+mj-lt"/>
              </a:rPr>
              <a:t>Cost and flexibility are the top reasons to move to the Cloud</a:t>
            </a:r>
          </a:p>
        </p:txBody>
      </p:sp>
      <p:pic>
        <p:nvPicPr>
          <p:cNvPr id="3379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9225" y="604838"/>
            <a:ext cx="518477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Rectangle 3"/>
          <p:cNvSpPr txBox="1">
            <a:spLocks noChangeArrowheads="1"/>
          </p:cNvSpPr>
          <p:nvPr/>
        </p:nvSpPr>
        <p:spPr bwMode="auto">
          <a:xfrm>
            <a:off x="76200" y="1271588"/>
            <a:ext cx="38830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Font typeface="Arial" panose="020B0604020202020204" pitchFamily="34" charset="0"/>
              <a:defRPr sz="2800">
                <a:solidFill>
                  <a:srgbClr val="002060"/>
                </a:solidFill>
                <a:latin typeface="Segoe UI Light" panose="020B0502040204020203" pitchFamily="34" charset="0"/>
              </a:defRPr>
            </a:lvl1pPr>
            <a:lvl2pPr marL="742950" indent="-285750">
              <a:lnSpc>
                <a:spcPct val="90000"/>
              </a:lnSpc>
              <a:spcBef>
                <a:spcPts val="450"/>
              </a:spcBef>
              <a:buFont typeface="Arial" panose="020B0604020202020204" pitchFamily="34" charset="0"/>
              <a:defRPr sz="1400">
                <a:solidFill>
                  <a:srgbClr val="4F627D"/>
                </a:solidFill>
                <a:latin typeface="Segoe UI" panose="020B0502040204020203" pitchFamily="34" charset="0"/>
              </a:defRPr>
            </a:lvl2pPr>
            <a:lvl3pPr marL="174625" indent="-171450">
              <a:lnSpc>
                <a:spcPct val="90000"/>
              </a:lnSpc>
              <a:spcBef>
                <a:spcPts val="450"/>
              </a:spcBef>
              <a:buFont typeface="Arial" panose="020B0604020202020204" pitchFamily="34" charset="0"/>
              <a:buChar char="•"/>
              <a:defRPr sz="1400">
                <a:solidFill>
                  <a:srgbClr val="4F627D"/>
                </a:solidFill>
                <a:latin typeface="Segoe UI" panose="020B0502040204020203" pitchFamily="34" charset="0"/>
              </a:defRPr>
            </a:lvl3pPr>
            <a:lvl4pPr marL="342900" indent="-171450">
              <a:lnSpc>
                <a:spcPct val="90000"/>
              </a:lnSpc>
              <a:spcBef>
                <a:spcPts val="450"/>
              </a:spcBef>
              <a:buFont typeface="Arial" panose="020B0604020202020204" pitchFamily="34" charset="0"/>
              <a:buChar char="•"/>
              <a:defRPr sz="1400">
                <a:solidFill>
                  <a:srgbClr val="4F627D"/>
                </a:solidFill>
                <a:latin typeface="Segoe UI" panose="020B0502040204020203" pitchFamily="34" charset="0"/>
              </a:defRPr>
            </a:lvl4pPr>
            <a:lvl5pPr marL="517525" indent="-171450">
              <a:lnSpc>
                <a:spcPct val="90000"/>
              </a:lnSpc>
              <a:spcBef>
                <a:spcPts val="450"/>
              </a:spcBef>
              <a:buFont typeface="Arial" panose="020B0604020202020204" pitchFamily="34" charset="0"/>
              <a:buChar char="•"/>
              <a:defRPr sz="1400">
                <a:solidFill>
                  <a:srgbClr val="4F627D"/>
                </a:solidFill>
                <a:latin typeface="Segoe UI" panose="020B0502040204020203" pitchFamily="34" charset="0"/>
              </a:defRPr>
            </a:lvl5pPr>
            <a:lvl6pPr marL="974725" indent="-171450" defTabSz="68580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6pPr>
            <a:lvl7pPr marL="1431925" indent="-171450" defTabSz="68580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7pPr>
            <a:lvl8pPr marL="1889125" indent="-171450" defTabSz="68580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8pPr>
            <a:lvl9pPr marL="2346325" indent="-171450" defTabSz="68580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9pPr>
          </a:lstStyle>
          <a:p>
            <a:pPr eaLnBrk="1" hangingPunct="1"/>
            <a:r>
              <a:rPr lang="en-US" altLang="en-US" sz="1800">
                <a:solidFill>
                  <a:schemeClr val="bg1"/>
                </a:solidFill>
              </a:rPr>
              <a:t>52% of developers overall report they are presently developing some mobile apps</a:t>
            </a:r>
          </a:p>
          <a:p>
            <a:pPr eaLnBrk="1" hangingPunct="1"/>
            <a:endParaRPr lang="en-US" altLang="en-US" sz="1600">
              <a:solidFill>
                <a:schemeClr val="bg1"/>
              </a:solidFill>
            </a:endParaRPr>
          </a:p>
        </p:txBody>
      </p:sp>
      <p:sp>
        <p:nvSpPr>
          <p:cNvPr id="2" name="Slide Number Placeholder 1"/>
          <p:cNvSpPr>
            <a:spLocks noGrp="1"/>
          </p:cNvSpPr>
          <p:nvPr>
            <p:ph type="sldNum" sz="quarter" idx="10"/>
          </p:nvPr>
        </p:nvSpPr>
        <p:spPr/>
        <p:txBody>
          <a:bodyPr/>
          <a:lstStyle/>
          <a:p>
            <a:pPr>
              <a:defRPr/>
            </a:pPr>
            <a:fld id="{9D361AF9-A0DD-45FF-84F0-37D2A251DD27}" type="slidenum">
              <a:rPr lang="en-US" altLang="en-US" smtClean="0"/>
              <a:pPr>
                <a:defRPr/>
              </a:pPr>
              <a:t>11</a:t>
            </a:fld>
            <a:endParaRPr lang="en-US" alt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975" y="738188"/>
            <a:ext cx="5911850" cy="4270375"/>
          </a:xfrm>
          <a:prstGeom prst="rect">
            <a:avLst/>
          </a:prstGeom>
          <a:noFill/>
          <a:ln>
            <a:noFill/>
          </a:ln>
          <a:effectLst/>
          <a:extLst>
            <a:ext uri="{909E8E84-426E-40DD-AFC4-6F175D3DCCD1}">
              <a14:hiddenFill xmlns:a14="http://schemas.microsoft.com/office/drawing/2010/main">
                <a:gradFill rotWithShape="1">
                  <a:gsLst>
                    <a:gs pos="0">
                      <a:srgbClr val="336699"/>
                    </a:gs>
                    <a:gs pos="100000">
                      <a:srgbClr val="182F47"/>
                    </a:gs>
                  </a:gsLst>
                  <a:path path="rect">
                    <a:fillToRect r="100000" b="100000"/>
                  </a:path>
                </a:gra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3" name="Rectangle 6"/>
          <p:cNvSpPr>
            <a:spLocks noGrp="1" noRot="1" noChangeArrowheads="1"/>
          </p:cNvSpPr>
          <p:nvPr>
            <p:ph type="title" idx="4294967295"/>
          </p:nvPr>
        </p:nvSpPr>
        <p:spPr>
          <a:xfrm>
            <a:off x="201613" y="134938"/>
            <a:ext cx="8740775" cy="736600"/>
          </a:xfrm>
        </p:spPr>
        <p:txBody>
          <a:bodyPr lIns="91440" tIns="45720" rIns="91440" bIns="45720" anchor="ctr"/>
          <a:lstStyle/>
          <a:p>
            <a:r>
              <a:rPr lang="en-US" altLang="en-US" smtClean="0"/>
              <a:t>Global Distribution of Internet of Things </a:t>
            </a:r>
          </a:p>
        </p:txBody>
      </p:sp>
      <p:sp>
        <p:nvSpPr>
          <p:cNvPr id="84996" name="Rectangle 16"/>
          <p:cNvSpPr>
            <a:spLocks noChangeArrowheads="1"/>
          </p:cNvSpPr>
          <p:nvPr/>
        </p:nvSpPr>
        <p:spPr bwMode="auto">
          <a:xfrm>
            <a:off x="296863" y="1652588"/>
            <a:ext cx="2514600" cy="2584450"/>
          </a:xfrm>
          <a:prstGeom prst="rect">
            <a:avLst/>
          </a:prstGeom>
          <a:noFill/>
          <a:ln>
            <a:noFill/>
          </a:ln>
          <a:effectLst/>
          <a:extLst>
            <a:ext uri="{909E8E84-426E-40DD-AFC4-6F175D3DCCD1}">
              <a14:hiddenFill xmlns:a14="http://schemas.microsoft.com/office/drawing/2010/main">
                <a:gradFill rotWithShape="1">
                  <a:gsLst>
                    <a:gs pos="0">
                      <a:srgbClr val="336699"/>
                    </a:gs>
                    <a:gs pos="100000">
                      <a:srgbClr val="182F47"/>
                    </a:gs>
                  </a:gsLst>
                  <a:path path="rect">
                    <a:fillToRect r="100000" b="100000"/>
                  </a:path>
                </a:gra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defRPr/>
            </a:pPr>
            <a:r>
              <a:rPr lang="en-US" altLang="en-US" sz="1800" dirty="0">
                <a:solidFill>
                  <a:srgbClr val="002060"/>
                </a:solidFill>
                <a:latin typeface="+mn-lt"/>
                <a:cs typeface="+mn-cs"/>
              </a:rPr>
              <a:t>APAC and North American developers are the most likely to currently engage in </a:t>
            </a:r>
            <a:r>
              <a:rPr lang="en-US" altLang="en-US" sz="1800" dirty="0" err="1">
                <a:solidFill>
                  <a:srgbClr val="002060"/>
                </a:solidFill>
                <a:latin typeface="+mn-lt"/>
                <a:cs typeface="+mn-cs"/>
              </a:rPr>
              <a:t>IoT</a:t>
            </a:r>
            <a:r>
              <a:rPr lang="en-US" altLang="en-US" sz="1800" dirty="0">
                <a:solidFill>
                  <a:srgbClr val="002060"/>
                </a:solidFill>
                <a:latin typeface="+mn-lt"/>
                <a:cs typeface="+mn-cs"/>
              </a:rPr>
              <a:t> projects. </a:t>
            </a:r>
            <a:endParaRPr lang="en-US" altLang="en-US" sz="1800" dirty="0" smtClean="0">
              <a:solidFill>
                <a:srgbClr val="002060"/>
              </a:solidFill>
              <a:latin typeface="+mn-lt"/>
              <a:cs typeface="+mn-cs"/>
            </a:endParaRPr>
          </a:p>
          <a:p>
            <a:pPr defTabSz="914400">
              <a:defRPr/>
            </a:pPr>
            <a:endParaRPr lang="en-US" altLang="en-US" sz="1800" dirty="0">
              <a:solidFill>
                <a:srgbClr val="002060"/>
              </a:solidFill>
              <a:latin typeface="+mn-lt"/>
              <a:cs typeface="+mn-cs"/>
            </a:endParaRPr>
          </a:p>
          <a:p>
            <a:pPr defTabSz="914400">
              <a:defRPr/>
            </a:pPr>
            <a:r>
              <a:rPr lang="en-US" altLang="en-US" sz="1800" dirty="0">
                <a:solidFill>
                  <a:srgbClr val="002060"/>
                </a:solidFill>
                <a:latin typeface="+mn-lt"/>
                <a:cs typeface="+mn-cs"/>
              </a:rPr>
              <a:t>APAC developers are more likely to have </a:t>
            </a:r>
            <a:r>
              <a:rPr lang="en-US" altLang="en-US" sz="1800" dirty="0" err="1">
                <a:solidFill>
                  <a:srgbClr val="002060"/>
                </a:solidFill>
                <a:latin typeface="+mn-lt"/>
                <a:cs typeface="+mn-cs"/>
              </a:rPr>
              <a:t>IoT</a:t>
            </a:r>
            <a:r>
              <a:rPr lang="en-US" altLang="en-US" sz="1800" dirty="0">
                <a:solidFill>
                  <a:srgbClr val="002060"/>
                </a:solidFill>
                <a:latin typeface="+mn-lt"/>
                <a:cs typeface="+mn-cs"/>
              </a:rPr>
              <a:t> in their plans.  </a:t>
            </a:r>
          </a:p>
        </p:txBody>
      </p:sp>
      <p:sp>
        <p:nvSpPr>
          <p:cNvPr id="2" name="Slide Number Placeholder 1"/>
          <p:cNvSpPr>
            <a:spLocks noGrp="1"/>
          </p:cNvSpPr>
          <p:nvPr>
            <p:ph type="sldNum" sz="quarter" idx="10"/>
          </p:nvPr>
        </p:nvSpPr>
        <p:spPr/>
        <p:txBody>
          <a:bodyPr/>
          <a:lstStyle/>
          <a:p>
            <a:pPr>
              <a:defRPr/>
            </a:pPr>
            <a:fld id="{9D361AF9-A0DD-45FF-84F0-37D2A251DD27}" type="slidenum">
              <a:rPr lang="en-US" altLang="en-US" smtClean="0"/>
              <a:pPr>
                <a:defRPr/>
              </a:pPr>
              <a:t>12</a:t>
            </a:fld>
            <a:endParaRPr lang="en-US" alt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70350" y="4041775"/>
            <a:ext cx="5073650" cy="7127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a:lnSpc>
                <a:spcPct val="90000"/>
              </a:lnSpc>
              <a:spcBef>
                <a:spcPts val="600"/>
              </a:spcBef>
              <a:defRPr/>
            </a:pPr>
            <a:endParaRPr lang="en-US" sz="2000" dirty="0" err="1"/>
          </a:p>
        </p:txBody>
      </p:sp>
      <p:sp>
        <p:nvSpPr>
          <p:cNvPr id="36867" name="Rectangle 2"/>
          <p:cNvSpPr>
            <a:spLocks noGrp="1" noRot="1" noChangeArrowheads="1"/>
          </p:cNvSpPr>
          <p:nvPr>
            <p:ph type="title" idx="4294967295"/>
          </p:nvPr>
        </p:nvSpPr>
        <p:spPr>
          <a:xfrm>
            <a:off x="201613" y="127000"/>
            <a:ext cx="8740775" cy="736600"/>
          </a:xfrm>
        </p:spPr>
        <p:txBody>
          <a:bodyPr lIns="91440" tIns="45720" rIns="91440" bIns="45720" anchor="ctr"/>
          <a:lstStyle/>
          <a:p>
            <a:r>
              <a:rPr lang="en-US" altLang="en-US" smtClean="0"/>
              <a:t>Hot IoT Targets</a:t>
            </a:r>
          </a:p>
        </p:txBody>
      </p:sp>
      <p:sp>
        <p:nvSpPr>
          <p:cNvPr id="86020" name="Text Box 4"/>
          <p:cNvSpPr txBox="1">
            <a:spLocks noChangeArrowheads="1"/>
          </p:cNvSpPr>
          <p:nvPr/>
        </p:nvSpPr>
        <p:spPr bwMode="auto">
          <a:xfrm>
            <a:off x="4151313" y="4073525"/>
            <a:ext cx="507206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spcBef>
                <a:spcPct val="50000"/>
              </a:spcBef>
              <a:defRPr/>
            </a:pPr>
            <a:r>
              <a:rPr lang="en-US" altLang="en-US" sz="1800" dirty="0">
                <a:solidFill>
                  <a:schemeClr val="bg1"/>
                </a:solidFill>
                <a:latin typeface="+mj-lt"/>
                <a:cs typeface="+mn-cs"/>
              </a:rPr>
              <a:t>Among developers working on </a:t>
            </a:r>
            <a:r>
              <a:rPr lang="en-US" altLang="en-US" sz="1800" dirty="0" err="1">
                <a:solidFill>
                  <a:schemeClr val="bg1"/>
                </a:solidFill>
                <a:latin typeface="+mj-lt"/>
                <a:cs typeface="+mn-cs"/>
              </a:rPr>
              <a:t>IoT</a:t>
            </a:r>
            <a:r>
              <a:rPr lang="en-US" altLang="en-US" sz="1800" dirty="0">
                <a:solidFill>
                  <a:schemeClr val="bg1"/>
                </a:solidFill>
                <a:latin typeface="+mj-lt"/>
                <a:cs typeface="+mn-cs"/>
              </a:rPr>
              <a:t>, industrial devices are the most targeted types of </a:t>
            </a:r>
            <a:r>
              <a:rPr lang="en-US" altLang="en-US" sz="1800" dirty="0" smtClean="0">
                <a:solidFill>
                  <a:schemeClr val="bg1"/>
                </a:solidFill>
                <a:latin typeface="+mj-lt"/>
                <a:cs typeface="+mn-cs"/>
              </a:rPr>
              <a:t>platforms</a:t>
            </a:r>
            <a:endParaRPr lang="en-US" altLang="en-US" sz="1800" dirty="0">
              <a:solidFill>
                <a:schemeClr val="bg1"/>
              </a:solidFill>
              <a:latin typeface="+mj-lt"/>
              <a:cs typeface="+mn-cs"/>
            </a:endParaRPr>
          </a:p>
        </p:txBody>
      </p:sp>
      <p:sp>
        <p:nvSpPr>
          <p:cNvPr id="36869" name="Text Box 5"/>
          <p:cNvSpPr txBox="1">
            <a:spLocks noChangeArrowheads="1"/>
          </p:cNvSpPr>
          <p:nvPr/>
        </p:nvSpPr>
        <p:spPr bwMode="auto">
          <a:xfrm>
            <a:off x="2328863" y="3579813"/>
            <a:ext cx="50196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i="1">
                <a:solidFill>
                  <a:schemeClr val="tx2"/>
                </a:solidFill>
                <a:latin typeface="Times New Roman" panose="02020603050405020304" pitchFamily="18" charset="0"/>
                <a:cs typeface="Times New Roman" panose="02020603050405020304" pitchFamily="18" charset="0"/>
              </a:rPr>
              <a:t>Internet of Things Survey Series, © 2015 Evans Data Corp.</a:t>
            </a:r>
          </a:p>
        </p:txBody>
      </p:sp>
      <p:pic>
        <p:nvPicPr>
          <p:cNvPr id="368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3813" y="647700"/>
            <a:ext cx="655637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9D361AF9-A0DD-45FF-84F0-37D2A251DD27}" type="slidenum">
              <a:rPr lang="en-US" altLang="en-US" smtClean="0"/>
              <a:pPr>
                <a:defRPr/>
              </a:pPr>
              <a:t>13</a:t>
            </a:fld>
            <a:endParaRPr lang="en-US" alt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idx="4294967295"/>
          </p:nvPr>
        </p:nvSpPr>
        <p:spPr>
          <a:xfrm>
            <a:off x="201613" y="66675"/>
            <a:ext cx="8740775" cy="736600"/>
          </a:xfrm>
        </p:spPr>
        <p:txBody>
          <a:bodyPr lIns="91440" tIns="45720" rIns="91440" bIns="45720" anchor="ctr"/>
          <a:lstStyle/>
          <a:p>
            <a:r>
              <a:rPr lang="en-US" altLang="en-US" smtClean="0"/>
              <a:t>AI and Deep Learning</a:t>
            </a:r>
          </a:p>
        </p:txBody>
      </p:sp>
      <p:pic>
        <p:nvPicPr>
          <p:cNvPr id="3789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13" y="1050925"/>
            <a:ext cx="4611687"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7225" y="288925"/>
            <a:ext cx="4676775"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9D361AF9-A0DD-45FF-84F0-37D2A251DD27}" type="slidenum">
              <a:rPr lang="en-US" altLang="en-US" smtClean="0"/>
              <a:pPr>
                <a:defRPr/>
              </a:pPr>
              <a:t>14</a:t>
            </a:fld>
            <a:endParaRPr lang="en-US" alt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r>
              <a:rPr lang="en-US" altLang="en-US" smtClean="0"/>
              <a:t>Industrial Developers</a:t>
            </a:r>
          </a:p>
        </p:txBody>
      </p:sp>
      <p:sp>
        <p:nvSpPr>
          <p:cNvPr id="108554" name="Text Box 10"/>
          <p:cNvSpPr txBox="1">
            <a:spLocks noChangeArrowheads="1"/>
          </p:cNvSpPr>
          <p:nvPr/>
        </p:nvSpPr>
        <p:spPr bwMode="auto">
          <a:xfrm>
            <a:off x="4851400" y="3300413"/>
            <a:ext cx="4090988"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vl6pPr marL="18288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2860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27432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2004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spcBef>
                <a:spcPct val="50000"/>
              </a:spcBef>
              <a:defRPr/>
            </a:pPr>
            <a:r>
              <a:rPr lang="en-US" altLang="en-US" sz="1600" dirty="0">
                <a:solidFill>
                  <a:srgbClr val="002060"/>
                </a:solidFill>
                <a:latin typeface="+mn-lt"/>
                <a:cs typeface="+mn-cs"/>
              </a:rPr>
              <a:t>While slightly less likely to be working on mobile or Cloud deployed apps, they are more likely to be working on </a:t>
            </a:r>
            <a:r>
              <a:rPr lang="en-US" altLang="en-US" sz="1600" dirty="0" err="1">
                <a:solidFill>
                  <a:srgbClr val="002060"/>
                </a:solidFill>
                <a:latin typeface="+mn-lt"/>
                <a:cs typeface="+mn-cs"/>
              </a:rPr>
              <a:t>IoT</a:t>
            </a:r>
            <a:endParaRPr lang="en-US" altLang="en-US" sz="1600" dirty="0">
              <a:solidFill>
                <a:srgbClr val="002060"/>
              </a:solidFill>
              <a:latin typeface="+mn-lt"/>
              <a:cs typeface="+mn-cs"/>
            </a:endParaRPr>
          </a:p>
          <a:p>
            <a:pPr defTabSz="914400">
              <a:spcBef>
                <a:spcPct val="50000"/>
              </a:spcBef>
              <a:defRPr/>
            </a:pPr>
            <a:r>
              <a:rPr lang="en-US" altLang="en-US" sz="1600" dirty="0">
                <a:solidFill>
                  <a:srgbClr val="002060"/>
                </a:solidFill>
                <a:latin typeface="+mn-lt"/>
                <a:cs typeface="+mn-cs"/>
              </a:rPr>
              <a:t>Industrial developers use C++ more often and use scripting languages less</a:t>
            </a:r>
          </a:p>
          <a:p>
            <a:pPr defTabSz="914400">
              <a:spcBef>
                <a:spcPct val="50000"/>
              </a:spcBef>
              <a:defRPr/>
            </a:pPr>
            <a:endParaRPr lang="en-US" altLang="en-US" dirty="0"/>
          </a:p>
        </p:txBody>
      </p:sp>
      <p:sp>
        <p:nvSpPr>
          <p:cNvPr id="108555" name="Text Box 11"/>
          <p:cNvSpPr txBox="1">
            <a:spLocks noChangeArrowheads="1"/>
          </p:cNvSpPr>
          <p:nvPr/>
        </p:nvSpPr>
        <p:spPr bwMode="auto">
          <a:xfrm>
            <a:off x="201613" y="804863"/>
            <a:ext cx="4090987"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vl6pPr marL="18288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2860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27432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2004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spcBef>
                <a:spcPct val="50000"/>
              </a:spcBef>
              <a:defRPr/>
            </a:pPr>
            <a:r>
              <a:rPr lang="en-US" altLang="en-US" sz="1600" dirty="0">
                <a:solidFill>
                  <a:srgbClr val="002060"/>
                </a:solidFill>
                <a:latin typeface="+mn-lt"/>
                <a:cs typeface="+mn-cs"/>
              </a:rPr>
              <a:t>Industrial developers are older and the companies they work for are older too as well as larger</a:t>
            </a:r>
          </a:p>
          <a:p>
            <a:pPr defTabSz="914400">
              <a:spcBef>
                <a:spcPct val="50000"/>
              </a:spcBef>
              <a:defRPr/>
            </a:pPr>
            <a:r>
              <a:rPr lang="en-US" altLang="en-US" sz="1600" dirty="0">
                <a:solidFill>
                  <a:srgbClr val="002060"/>
                </a:solidFill>
                <a:latin typeface="+mn-lt"/>
                <a:cs typeface="+mn-cs"/>
              </a:rPr>
              <a:t>While less likely to be currently involved in Big Data projects they are much more likely to be planning to work with Big Data soon</a:t>
            </a:r>
          </a:p>
          <a:p>
            <a:pPr defTabSz="914400">
              <a:spcBef>
                <a:spcPct val="50000"/>
              </a:spcBef>
              <a:defRPr/>
            </a:pPr>
            <a:endParaRPr lang="en-US" altLang="en-US" dirty="0">
              <a:solidFill>
                <a:schemeClr val="tx2"/>
              </a:solidFill>
            </a:endParaRPr>
          </a:p>
          <a:p>
            <a:pPr defTabSz="914400">
              <a:spcBef>
                <a:spcPct val="50000"/>
              </a:spcBef>
              <a:defRPr/>
            </a:pPr>
            <a:endParaRPr lang="en-US" altLang="en-US" dirty="0"/>
          </a:p>
        </p:txBody>
      </p:sp>
      <p:pic>
        <p:nvPicPr>
          <p:cNvPr id="399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2825" y="301625"/>
            <a:ext cx="4295775"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625" y="2111375"/>
            <a:ext cx="429577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9D361AF9-A0DD-45FF-84F0-37D2A251DD27}" type="slidenum">
              <a:rPr lang="en-US" altLang="en-US" smtClean="0"/>
              <a:pPr>
                <a:defRPr/>
              </a:pPr>
              <a:t>15</a:t>
            </a:fld>
            <a:endParaRPr lang="en-US" alt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p:txBody>
          <a:bodyPr/>
          <a:lstStyle/>
          <a:p>
            <a:r>
              <a:rPr lang="en-US" altLang="en-US" smtClean="0"/>
              <a:t>Reasons to Choose a Platform</a:t>
            </a:r>
          </a:p>
        </p:txBody>
      </p:sp>
      <p:pic>
        <p:nvPicPr>
          <p:cNvPr id="4301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0588"/>
            <a:ext cx="5662612"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p:cNvSpPr txBox="1">
            <a:spLocks noChangeArrowheads="1"/>
          </p:cNvSpPr>
          <p:nvPr/>
        </p:nvSpPr>
        <p:spPr bwMode="auto">
          <a:xfrm>
            <a:off x="6096000" y="1363663"/>
            <a:ext cx="28463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defTabSz="914400">
              <a:defRPr/>
            </a:pPr>
            <a:r>
              <a:rPr lang="en-US" altLang="en-US" sz="1800" dirty="0" smtClean="0">
                <a:solidFill>
                  <a:srgbClr val="002060"/>
                </a:solidFill>
                <a:latin typeface="+mn-lt"/>
                <a:cs typeface="Segoe UI Semilight" panose="020B0402040204020203" pitchFamily="34" charset="0"/>
              </a:rPr>
              <a:t>It is important that platforms have a vibrant community that can support developers</a:t>
            </a:r>
          </a:p>
          <a:p>
            <a:pPr marL="285750" indent="-285750" defTabSz="914400">
              <a:buFont typeface="Arial" panose="020B0604020202020204" pitchFamily="34" charset="0"/>
              <a:buChar char="•"/>
              <a:defRPr/>
            </a:pPr>
            <a:endParaRPr lang="en-US" altLang="en-US" sz="1800" dirty="0">
              <a:solidFill>
                <a:srgbClr val="002060"/>
              </a:solidFill>
              <a:latin typeface="+mn-lt"/>
              <a:cs typeface="Segoe UI Semilight" panose="020B0402040204020203" pitchFamily="34" charset="0"/>
            </a:endParaRPr>
          </a:p>
          <a:p>
            <a:pPr defTabSz="914400">
              <a:defRPr/>
            </a:pPr>
            <a:r>
              <a:rPr lang="en-US" altLang="en-US" sz="1800" dirty="0" smtClean="0">
                <a:solidFill>
                  <a:srgbClr val="002060"/>
                </a:solidFill>
                <a:latin typeface="+mn-lt"/>
                <a:cs typeface="Segoe UI Semilight" panose="020B0402040204020203" pitchFamily="34" charset="0"/>
              </a:rPr>
              <a:t>Developers also value companies’ investment in providing great development tools</a:t>
            </a:r>
          </a:p>
          <a:p>
            <a:pPr defTabSz="914400">
              <a:defRPr/>
            </a:pPr>
            <a:endParaRPr lang="en-US" altLang="en-US" sz="1800" dirty="0" smtClean="0">
              <a:solidFill>
                <a:srgbClr val="002060"/>
              </a:solidFill>
              <a:latin typeface="+mn-lt"/>
              <a:cs typeface="Segoe UI Semilight" panose="020B0402040204020203" pitchFamily="34" charset="0"/>
            </a:endParaRPr>
          </a:p>
          <a:p>
            <a:pPr marL="285750" indent="-285750" defTabSz="914400">
              <a:buFont typeface="Arial" panose="020B0604020202020204" pitchFamily="34" charset="0"/>
              <a:buChar char="•"/>
              <a:defRPr/>
            </a:pPr>
            <a:endParaRPr lang="en-US" altLang="en-US" sz="1800" dirty="0">
              <a:solidFill>
                <a:srgbClr val="002060"/>
              </a:solidFill>
              <a:latin typeface="+mn-lt"/>
              <a:cs typeface="Segoe UI Semilight" panose="020B0402040204020203" pitchFamily="34" charset="0"/>
            </a:endParaRPr>
          </a:p>
        </p:txBody>
      </p:sp>
      <p:sp>
        <p:nvSpPr>
          <p:cNvPr id="2" name="Slide Number Placeholder 1"/>
          <p:cNvSpPr>
            <a:spLocks noGrp="1"/>
          </p:cNvSpPr>
          <p:nvPr>
            <p:ph type="sldNum" sz="quarter" idx="10"/>
          </p:nvPr>
        </p:nvSpPr>
        <p:spPr/>
        <p:txBody>
          <a:bodyPr/>
          <a:lstStyle/>
          <a:p>
            <a:pPr>
              <a:defRPr/>
            </a:pPr>
            <a:fld id="{9D361AF9-A0DD-45FF-84F0-37D2A251DD27}" type="slidenum">
              <a:rPr lang="en-US" altLang="en-US" smtClean="0"/>
              <a:pPr>
                <a:defRPr/>
              </a:pPr>
              <a:t>16</a:t>
            </a:fld>
            <a:endParaRPr lang="en-US" alt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Developers Want Programs to Support APIs</a:t>
            </a:r>
          </a:p>
        </p:txBody>
      </p:sp>
      <p:sp>
        <p:nvSpPr>
          <p:cNvPr id="10" name="Rectangle 9"/>
          <p:cNvSpPr/>
          <p:nvPr/>
        </p:nvSpPr>
        <p:spPr>
          <a:xfrm>
            <a:off x="4706938" y="844550"/>
            <a:ext cx="4437062" cy="7143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a:lnSpc>
                <a:spcPct val="90000"/>
              </a:lnSpc>
              <a:spcBef>
                <a:spcPts val="600"/>
              </a:spcBef>
              <a:defRPr/>
            </a:pPr>
            <a:endParaRPr lang="en-US" sz="2000" dirty="0" err="1"/>
          </a:p>
        </p:txBody>
      </p:sp>
      <p:pic>
        <p:nvPicPr>
          <p:cNvPr id="4403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288" y="890588"/>
            <a:ext cx="5045076"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4838" y="1570038"/>
            <a:ext cx="4265612"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3570288"/>
            <a:ext cx="3776663" cy="7143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a:lnSpc>
                <a:spcPct val="90000"/>
              </a:lnSpc>
              <a:spcBef>
                <a:spcPts val="600"/>
              </a:spcBef>
              <a:defRPr/>
            </a:pPr>
            <a:endParaRPr lang="en-US" sz="2000" dirty="0" err="1"/>
          </a:p>
        </p:txBody>
      </p:sp>
      <p:sp>
        <p:nvSpPr>
          <p:cNvPr id="7" name="Text Box 12"/>
          <p:cNvSpPr txBox="1">
            <a:spLocks noChangeArrowheads="1"/>
          </p:cNvSpPr>
          <p:nvPr/>
        </p:nvSpPr>
        <p:spPr bwMode="auto">
          <a:xfrm>
            <a:off x="4776788" y="877888"/>
            <a:ext cx="4418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defTabSz="914400">
              <a:defRPr/>
            </a:pPr>
            <a:r>
              <a:rPr lang="en-US" altLang="en-US" sz="1800" dirty="0" smtClean="0">
                <a:solidFill>
                  <a:schemeClr val="bg1"/>
                </a:solidFill>
                <a:latin typeface="+mj-lt"/>
                <a:cs typeface="Segoe UI Semilight" panose="020B0402040204020203" pitchFamily="34" charset="0"/>
              </a:rPr>
              <a:t>Two-thirds of developers ONLY access APIs that are supported by a program</a:t>
            </a:r>
            <a:endParaRPr lang="en-US" altLang="en-US" sz="1800" dirty="0">
              <a:solidFill>
                <a:schemeClr val="bg1"/>
              </a:solidFill>
              <a:latin typeface="+mj-lt"/>
              <a:cs typeface="Segoe UI Semilight" panose="020B0402040204020203" pitchFamily="34" charset="0"/>
            </a:endParaRPr>
          </a:p>
        </p:txBody>
      </p:sp>
      <p:sp>
        <p:nvSpPr>
          <p:cNvPr id="8" name="Text Box 12"/>
          <p:cNvSpPr txBox="1">
            <a:spLocks noChangeArrowheads="1"/>
          </p:cNvSpPr>
          <p:nvPr/>
        </p:nvSpPr>
        <p:spPr bwMode="auto">
          <a:xfrm>
            <a:off x="44450" y="3595688"/>
            <a:ext cx="4178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defTabSz="914400">
              <a:defRPr/>
            </a:pPr>
            <a:r>
              <a:rPr lang="en-US" altLang="en-US" sz="1800" dirty="0" smtClean="0">
                <a:solidFill>
                  <a:schemeClr val="bg1"/>
                </a:solidFill>
                <a:latin typeface="+mj-lt"/>
                <a:cs typeface="Segoe UI Semilight" panose="020B0402040204020203" pitchFamily="34" charset="0"/>
              </a:rPr>
              <a:t>Lack of a program is a big drag on developer efficiency and productivity</a:t>
            </a:r>
            <a:endParaRPr lang="en-US" altLang="en-US" sz="1800" dirty="0">
              <a:solidFill>
                <a:schemeClr val="bg1"/>
              </a:solidFill>
              <a:latin typeface="+mj-lt"/>
              <a:cs typeface="Segoe UI Semilight" panose="020B0402040204020203" pitchFamily="34" charset="0"/>
            </a:endParaRPr>
          </a:p>
        </p:txBody>
      </p:sp>
      <p:sp>
        <p:nvSpPr>
          <p:cNvPr id="2" name="Slide Number Placeholder 1"/>
          <p:cNvSpPr>
            <a:spLocks noGrp="1"/>
          </p:cNvSpPr>
          <p:nvPr>
            <p:ph type="sldNum" sz="quarter" idx="10"/>
          </p:nvPr>
        </p:nvSpPr>
        <p:spPr/>
        <p:txBody>
          <a:bodyPr/>
          <a:lstStyle/>
          <a:p>
            <a:pPr>
              <a:defRPr/>
            </a:pPr>
            <a:fld id="{9D361AF9-A0DD-45FF-84F0-37D2A251DD27}" type="slidenum">
              <a:rPr lang="en-US" altLang="en-US" smtClean="0"/>
              <a:pPr>
                <a:defRPr/>
              </a:pPr>
              <a:t>17</a:t>
            </a:fld>
            <a:endParaRPr lang="en-US" alt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Developer Program Membership</a:t>
            </a:r>
          </a:p>
        </p:txBody>
      </p:sp>
      <p:pic>
        <p:nvPicPr>
          <p:cNvPr id="4505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735013"/>
            <a:ext cx="5945187"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3852863"/>
            <a:ext cx="5274365" cy="7127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a:lnSpc>
                <a:spcPct val="90000"/>
              </a:lnSpc>
              <a:spcBef>
                <a:spcPts val="600"/>
              </a:spcBef>
              <a:defRPr/>
            </a:pPr>
            <a:endParaRPr lang="en-US" sz="2000" dirty="0" err="1"/>
          </a:p>
        </p:txBody>
      </p:sp>
      <p:sp>
        <p:nvSpPr>
          <p:cNvPr id="6" name="Text Box 12"/>
          <p:cNvSpPr txBox="1">
            <a:spLocks noChangeArrowheads="1"/>
          </p:cNvSpPr>
          <p:nvPr/>
        </p:nvSpPr>
        <p:spPr bwMode="auto">
          <a:xfrm>
            <a:off x="6146800" y="1069975"/>
            <a:ext cx="28463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800"/>
              </a:spcBef>
              <a:buFont typeface="Arial" panose="020B0604020202020204" pitchFamily="34" charset="0"/>
              <a:defRPr sz="2800">
                <a:solidFill>
                  <a:srgbClr val="002060"/>
                </a:solidFill>
                <a:latin typeface="Segoe UI Light" panose="020B0502040204020203" pitchFamily="34" charset="0"/>
              </a:defRPr>
            </a:lvl1pPr>
            <a:lvl2pPr marL="457200" indent="-285750">
              <a:lnSpc>
                <a:spcPct val="90000"/>
              </a:lnSpc>
              <a:spcBef>
                <a:spcPts val="450"/>
              </a:spcBef>
              <a:buFont typeface="Arial" panose="020B0604020202020204" pitchFamily="34" charset="0"/>
              <a:defRPr sz="1400">
                <a:solidFill>
                  <a:srgbClr val="4F627D"/>
                </a:solidFill>
                <a:latin typeface="Segoe UI" panose="020B0502040204020203" pitchFamily="34" charset="0"/>
              </a:defRPr>
            </a:lvl2pPr>
            <a:lvl3pPr marL="914400" indent="-171450">
              <a:lnSpc>
                <a:spcPct val="90000"/>
              </a:lnSpc>
              <a:spcBef>
                <a:spcPts val="450"/>
              </a:spcBef>
              <a:buFont typeface="Arial" panose="020B0604020202020204" pitchFamily="34" charset="0"/>
              <a:buChar char="•"/>
              <a:defRPr sz="1400">
                <a:solidFill>
                  <a:srgbClr val="4F627D"/>
                </a:solidFill>
                <a:latin typeface="Segoe UI" panose="020B0502040204020203" pitchFamily="34" charset="0"/>
              </a:defRPr>
            </a:lvl3pPr>
            <a:lvl4pPr marL="1371600" indent="-171450">
              <a:lnSpc>
                <a:spcPct val="90000"/>
              </a:lnSpc>
              <a:spcBef>
                <a:spcPts val="450"/>
              </a:spcBef>
              <a:buFont typeface="Arial" panose="020B0604020202020204" pitchFamily="34" charset="0"/>
              <a:buChar char="•"/>
              <a:defRPr sz="1400">
                <a:solidFill>
                  <a:srgbClr val="4F627D"/>
                </a:solidFill>
                <a:latin typeface="Segoe UI" panose="020B0502040204020203" pitchFamily="34" charset="0"/>
              </a:defRPr>
            </a:lvl4pPr>
            <a:lvl5pPr marL="1828800" indent="-171450">
              <a:lnSpc>
                <a:spcPct val="90000"/>
              </a:lnSpc>
              <a:spcBef>
                <a:spcPts val="450"/>
              </a:spcBef>
              <a:buFont typeface="Arial" panose="020B0604020202020204" pitchFamily="34" charset="0"/>
              <a:buChar char="•"/>
              <a:defRPr sz="1400">
                <a:solidFill>
                  <a:srgbClr val="4F627D"/>
                </a:solidFill>
                <a:latin typeface="Segoe UI" panose="020B0502040204020203" pitchFamily="34" charset="0"/>
              </a:defRPr>
            </a:lvl5pPr>
            <a:lvl6pPr indent="-17145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6pPr>
            <a:lvl7pPr indent="-17145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7pPr>
            <a:lvl8pPr indent="-17145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8pPr>
            <a:lvl9pPr indent="-17145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9pPr>
          </a:lstStyle>
          <a:p>
            <a:pPr marL="0" indent="0" defTabSz="914400">
              <a:lnSpc>
                <a:spcPct val="100000"/>
              </a:lnSpc>
              <a:spcBef>
                <a:spcPct val="0"/>
              </a:spcBef>
              <a:defRPr/>
            </a:pPr>
            <a:r>
              <a:rPr lang="en-US" altLang="en-US" sz="1800" dirty="0">
                <a:latin typeface="Segoe UI" panose="020B0502040204020203" pitchFamily="34" charset="0"/>
              </a:rPr>
              <a:t>Developer program membership has grown steadily over the years</a:t>
            </a:r>
          </a:p>
          <a:p>
            <a:pPr defTabSz="914400">
              <a:lnSpc>
                <a:spcPct val="100000"/>
              </a:lnSpc>
              <a:spcBef>
                <a:spcPct val="0"/>
              </a:spcBef>
              <a:buFont typeface="Arial" panose="020B0604020202020204" pitchFamily="34" charset="0"/>
              <a:buChar char="•"/>
              <a:defRPr/>
            </a:pPr>
            <a:endParaRPr lang="en-US" altLang="en-US" sz="1800" dirty="0">
              <a:latin typeface="Segoe UI" panose="020B0502040204020203" pitchFamily="34" charset="0"/>
            </a:endParaRPr>
          </a:p>
          <a:p>
            <a:pPr marL="0" indent="0" defTabSz="914400">
              <a:lnSpc>
                <a:spcPct val="100000"/>
              </a:lnSpc>
              <a:spcBef>
                <a:spcPct val="0"/>
              </a:spcBef>
              <a:defRPr/>
            </a:pPr>
            <a:r>
              <a:rPr lang="en-US" altLang="en-US" sz="1800" dirty="0">
                <a:latin typeface="Segoe UI" panose="020B0502040204020203" pitchFamily="34" charset="0"/>
              </a:rPr>
              <a:t>Membership is often tiered to attract the most developers and offer top developers added support</a:t>
            </a:r>
          </a:p>
          <a:p>
            <a:pPr defTabSz="914400">
              <a:lnSpc>
                <a:spcPct val="100000"/>
              </a:lnSpc>
              <a:spcBef>
                <a:spcPct val="0"/>
              </a:spcBef>
              <a:buFontTx/>
              <a:buNone/>
              <a:defRPr/>
            </a:pPr>
            <a:endParaRPr lang="en-US" altLang="en-US" sz="1800" dirty="0">
              <a:latin typeface="Segoe UI" panose="020B0502040204020203" pitchFamily="34" charset="0"/>
            </a:endParaRPr>
          </a:p>
          <a:p>
            <a:pPr defTabSz="914400">
              <a:lnSpc>
                <a:spcPct val="100000"/>
              </a:lnSpc>
              <a:spcBef>
                <a:spcPct val="0"/>
              </a:spcBef>
              <a:buFont typeface="Arial" panose="020B0604020202020204" pitchFamily="34" charset="0"/>
              <a:buChar char="•"/>
              <a:defRPr/>
            </a:pPr>
            <a:endParaRPr lang="en-US" altLang="en-US" sz="1800" dirty="0">
              <a:latin typeface="Segoe UI" panose="020B0502040204020203" pitchFamily="34" charset="0"/>
            </a:endParaRPr>
          </a:p>
        </p:txBody>
      </p:sp>
      <p:sp>
        <p:nvSpPr>
          <p:cNvPr id="39943" name="Rectangle 7"/>
          <p:cNvSpPr>
            <a:spLocks noChangeArrowheads="1"/>
          </p:cNvSpPr>
          <p:nvPr/>
        </p:nvSpPr>
        <p:spPr bwMode="auto">
          <a:xfrm>
            <a:off x="39687" y="3886200"/>
            <a:ext cx="5347321"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vl6pPr marL="18288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2860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27432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2004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defRPr/>
            </a:pPr>
            <a:r>
              <a:rPr lang="en-US" altLang="ja-JP" sz="1800" dirty="0" err="1">
                <a:solidFill>
                  <a:schemeClr val="bg1"/>
                </a:solidFill>
                <a:latin typeface="+mj-lt"/>
              </a:rPr>
              <a:t>IoT</a:t>
            </a:r>
            <a:r>
              <a:rPr lang="en-US" altLang="ja-JP" sz="1800" dirty="0">
                <a:solidFill>
                  <a:schemeClr val="bg1"/>
                </a:solidFill>
                <a:latin typeface="+mj-lt"/>
              </a:rPr>
              <a:t> and mobile developers are more likely than PC and cloud counterparts to join developer programs</a:t>
            </a:r>
            <a:endParaRPr lang="en-US" altLang="en-US" sz="18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9D361AF9-A0DD-45FF-84F0-37D2A251DD27}" type="slidenum">
              <a:rPr lang="en-US" altLang="en-US" smtClean="0"/>
              <a:pPr>
                <a:defRPr/>
              </a:pPr>
              <a:t>18</a:t>
            </a:fld>
            <a:endParaRPr lang="en-US" alt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idx="4294967295"/>
          </p:nvPr>
        </p:nvSpPr>
        <p:spPr>
          <a:xfrm>
            <a:off x="201613" y="46038"/>
            <a:ext cx="8740775" cy="736600"/>
          </a:xfrm>
        </p:spPr>
        <p:txBody>
          <a:bodyPr lIns="91440" tIns="45720" rIns="91440" bIns="45720" anchor="ctr"/>
          <a:lstStyle/>
          <a:p>
            <a:pPr eaLnBrk="1" hangingPunct="1"/>
            <a:r>
              <a:rPr lang="en-US" altLang="en-US" smtClean="0"/>
              <a:t>Top Reasons to Join a Program</a:t>
            </a:r>
          </a:p>
        </p:txBody>
      </p:sp>
      <p:sp>
        <p:nvSpPr>
          <p:cNvPr id="2" name="Rectangle 1"/>
          <p:cNvSpPr/>
          <p:nvPr/>
        </p:nvSpPr>
        <p:spPr>
          <a:xfrm>
            <a:off x="4557713" y="1047750"/>
            <a:ext cx="4586287" cy="785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a:lnSpc>
                <a:spcPct val="90000"/>
              </a:lnSpc>
              <a:spcBef>
                <a:spcPts val="600"/>
              </a:spcBef>
              <a:defRPr/>
            </a:pPr>
            <a:endParaRPr lang="en-US" sz="2000" dirty="0" err="1"/>
          </a:p>
        </p:txBody>
      </p:sp>
      <p:sp>
        <p:nvSpPr>
          <p:cNvPr id="4" name="Rectangle 3"/>
          <p:cNvSpPr/>
          <p:nvPr/>
        </p:nvSpPr>
        <p:spPr>
          <a:xfrm>
            <a:off x="-7938" y="3078302"/>
            <a:ext cx="3883026" cy="1062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a:lnSpc>
                <a:spcPct val="90000"/>
              </a:lnSpc>
              <a:spcBef>
                <a:spcPts val="600"/>
              </a:spcBef>
              <a:defRPr/>
            </a:pPr>
            <a:endParaRPr lang="en-US" sz="2000" dirty="0" err="1"/>
          </a:p>
        </p:txBody>
      </p:sp>
      <p:sp>
        <p:nvSpPr>
          <p:cNvPr id="95243" name="Text Box 11"/>
          <p:cNvSpPr txBox="1">
            <a:spLocks noChangeArrowheads="1"/>
          </p:cNvSpPr>
          <p:nvPr/>
        </p:nvSpPr>
        <p:spPr bwMode="auto">
          <a:xfrm>
            <a:off x="4667250" y="1104900"/>
            <a:ext cx="4749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vl6pPr marL="18288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2860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27432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2004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spcBef>
                <a:spcPct val="50000"/>
              </a:spcBef>
              <a:defRPr/>
            </a:pPr>
            <a:r>
              <a:rPr lang="en-US" altLang="en-US" sz="1800" dirty="0">
                <a:solidFill>
                  <a:schemeClr val="bg1"/>
                </a:solidFill>
                <a:latin typeface="+mj-lt"/>
              </a:rPr>
              <a:t>The need for technical information and tech support lead developers to join programs</a:t>
            </a:r>
          </a:p>
        </p:txBody>
      </p:sp>
      <p:sp>
        <p:nvSpPr>
          <p:cNvPr id="95244" name="Text Box 12"/>
          <p:cNvSpPr txBox="1">
            <a:spLocks noChangeArrowheads="1"/>
          </p:cNvSpPr>
          <p:nvPr/>
        </p:nvSpPr>
        <p:spPr bwMode="auto">
          <a:xfrm>
            <a:off x="80963" y="3143389"/>
            <a:ext cx="395128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vl6pPr marL="18288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2860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27432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2004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spcBef>
                <a:spcPct val="50000"/>
              </a:spcBef>
              <a:defRPr/>
            </a:pPr>
            <a:r>
              <a:rPr lang="en-US" altLang="en-US" sz="1800" dirty="0">
                <a:solidFill>
                  <a:schemeClr val="bg1"/>
                </a:solidFill>
                <a:latin typeface="+mj-lt"/>
              </a:rPr>
              <a:t>Making the developer feel like a partner involves more in-depth forms of communication and participation</a:t>
            </a:r>
          </a:p>
        </p:txBody>
      </p:sp>
      <p:pic>
        <p:nvPicPr>
          <p:cNvPr id="4608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 y="950913"/>
            <a:ext cx="3830638"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9D361AF9-A0DD-45FF-84F0-37D2A251DD27}" type="slidenum">
              <a:rPr lang="en-US" altLang="en-US" smtClean="0"/>
              <a:pPr>
                <a:defRPr/>
              </a:pPr>
              <a:t>19</a:t>
            </a:fld>
            <a:endParaRPr lang="en-US" altLang="en-US" dirty="0"/>
          </a:p>
        </p:txBody>
      </p:sp>
      <p:pic>
        <p:nvPicPr>
          <p:cNvPr id="5" name="Picture 4"/>
          <p:cNvPicPr>
            <a:picLocks noChangeAspect="1"/>
          </p:cNvPicPr>
          <p:nvPr/>
        </p:nvPicPr>
        <p:blipFill>
          <a:blip r:embed="rId4"/>
          <a:stretch>
            <a:fillRect/>
          </a:stretch>
        </p:blipFill>
        <p:spPr>
          <a:xfrm>
            <a:off x="3963989" y="2047721"/>
            <a:ext cx="5263937" cy="2919567"/>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2905125"/>
            <a:ext cx="10223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888" y="2840038"/>
            <a:ext cx="8985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4363" y="3602038"/>
            <a:ext cx="10096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8438" y="3944938"/>
            <a:ext cx="788987"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1450" y="4246563"/>
            <a:ext cx="10001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000" y="3008313"/>
            <a:ext cx="12430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9" descr="Verizon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4173538"/>
            <a:ext cx="6905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30" descr="latest?cb=201208271140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3363" y="4048125"/>
            <a:ext cx="61118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48413" y="2863850"/>
            <a:ext cx="1292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17900" y="2924175"/>
            <a:ext cx="781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9563" y="4681538"/>
            <a:ext cx="862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6163" y="3538538"/>
            <a:ext cx="137001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36" descr="VMware-Logo-Transpar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59250" y="3695700"/>
            <a:ext cx="990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35113" y="4156075"/>
            <a:ext cx="4794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32800" y="4110038"/>
            <a:ext cx="4635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19963" y="3465513"/>
            <a:ext cx="10715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99375" y="4075113"/>
            <a:ext cx="4460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4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52725" y="3606800"/>
            <a:ext cx="10699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43" descr="https://www.predix.com/sites/all/themes/ge_progressive/logo.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37038" y="4124325"/>
            <a:ext cx="4937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45" descr="https://upload.wikimedia.org/wikipedia/commons/thumb/4/44/MediaTek-Logo.svg/1280px-MediaTek-Logo.svg.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41788" y="4779963"/>
            <a:ext cx="124936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4"/>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8008938" y="2970213"/>
            <a:ext cx="9429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5" name="Picture 5"/>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6008688" y="4699000"/>
            <a:ext cx="774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6" name="Picture 50"/>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974013" y="193675"/>
            <a:ext cx="977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7" name="Title 1"/>
          <p:cNvSpPr>
            <a:spLocks/>
          </p:cNvSpPr>
          <p:nvPr/>
        </p:nvSpPr>
        <p:spPr bwMode="auto">
          <a:xfrm>
            <a:off x="201613" y="153988"/>
            <a:ext cx="87407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91440" rIns="137160" bIns="109728"/>
          <a:lstStyle>
            <a:lvl1pPr>
              <a:lnSpc>
                <a:spcPct val="90000"/>
              </a:lnSpc>
              <a:spcBef>
                <a:spcPts val="1800"/>
              </a:spcBef>
              <a:buFont typeface="Arial" panose="020B0604020202020204" pitchFamily="34" charset="0"/>
              <a:defRPr sz="2800">
                <a:solidFill>
                  <a:srgbClr val="002060"/>
                </a:solidFill>
                <a:latin typeface="Segoe UI Light" panose="020B0502040204020203" pitchFamily="34" charset="0"/>
              </a:defRPr>
            </a:lvl1pPr>
            <a:lvl2pPr marL="742950" indent="-285750">
              <a:lnSpc>
                <a:spcPct val="90000"/>
              </a:lnSpc>
              <a:spcBef>
                <a:spcPts val="450"/>
              </a:spcBef>
              <a:buFont typeface="Arial" panose="020B0604020202020204" pitchFamily="34" charset="0"/>
              <a:defRPr sz="1400">
                <a:solidFill>
                  <a:srgbClr val="4F627D"/>
                </a:solidFill>
                <a:latin typeface="Segoe UI" panose="020B0502040204020203" pitchFamily="34" charset="0"/>
              </a:defRPr>
            </a:lvl2pPr>
            <a:lvl3pPr marL="174625" indent="-171450">
              <a:lnSpc>
                <a:spcPct val="90000"/>
              </a:lnSpc>
              <a:spcBef>
                <a:spcPts val="450"/>
              </a:spcBef>
              <a:buFont typeface="Arial" panose="020B0604020202020204" pitchFamily="34" charset="0"/>
              <a:buChar char="•"/>
              <a:defRPr sz="1400">
                <a:solidFill>
                  <a:srgbClr val="4F627D"/>
                </a:solidFill>
                <a:latin typeface="Segoe UI" panose="020B0502040204020203" pitchFamily="34" charset="0"/>
              </a:defRPr>
            </a:lvl3pPr>
            <a:lvl4pPr marL="342900" indent="-171450">
              <a:lnSpc>
                <a:spcPct val="90000"/>
              </a:lnSpc>
              <a:spcBef>
                <a:spcPts val="450"/>
              </a:spcBef>
              <a:buFont typeface="Arial" panose="020B0604020202020204" pitchFamily="34" charset="0"/>
              <a:buChar char="•"/>
              <a:defRPr sz="1400">
                <a:solidFill>
                  <a:srgbClr val="4F627D"/>
                </a:solidFill>
                <a:latin typeface="Segoe UI" panose="020B0502040204020203" pitchFamily="34" charset="0"/>
              </a:defRPr>
            </a:lvl4pPr>
            <a:lvl5pPr marL="517525" indent="-171450">
              <a:lnSpc>
                <a:spcPct val="90000"/>
              </a:lnSpc>
              <a:spcBef>
                <a:spcPts val="450"/>
              </a:spcBef>
              <a:buFont typeface="Arial" panose="020B0604020202020204" pitchFamily="34" charset="0"/>
              <a:buChar char="•"/>
              <a:defRPr sz="1400">
                <a:solidFill>
                  <a:srgbClr val="4F627D"/>
                </a:solidFill>
                <a:latin typeface="Segoe UI" panose="020B0502040204020203" pitchFamily="34" charset="0"/>
              </a:defRPr>
            </a:lvl5pPr>
            <a:lvl6pPr marL="974725" indent="-171450" defTabSz="68580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6pPr>
            <a:lvl7pPr marL="1431925" indent="-171450" defTabSz="68580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7pPr>
            <a:lvl8pPr marL="1889125" indent="-171450" defTabSz="68580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8pPr>
            <a:lvl9pPr marL="2346325" indent="-171450" defTabSz="68580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9pPr>
          </a:lstStyle>
          <a:p>
            <a:pPr>
              <a:spcBef>
                <a:spcPct val="0"/>
              </a:spcBef>
              <a:buFontTx/>
              <a:buNone/>
            </a:pPr>
            <a:r>
              <a:rPr lang="en-US" altLang="en-US" sz="3200"/>
              <a:t>Evans Data Corp. – Who We Are</a:t>
            </a:r>
          </a:p>
        </p:txBody>
      </p:sp>
      <p:sp>
        <p:nvSpPr>
          <p:cNvPr id="119840" name="Text Box 32"/>
          <p:cNvSpPr txBox="1">
            <a:spLocks noChangeArrowheads="1"/>
          </p:cNvSpPr>
          <p:nvPr/>
        </p:nvSpPr>
        <p:spPr bwMode="auto">
          <a:xfrm>
            <a:off x="338138" y="863600"/>
            <a:ext cx="8704262"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vl6pPr marL="18288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2860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27432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2004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defRPr/>
            </a:pPr>
            <a:r>
              <a:rPr lang="en-US" altLang="en-US" dirty="0">
                <a:solidFill>
                  <a:srgbClr val="002060"/>
                </a:solidFill>
                <a:latin typeface="+mn-lt"/>
              </a:rPr>
              <a:t>Delivering Market Intelligence with Exclusive Focus on Software Development since 1998</a:t>
            </a:r>
          </a:p>
          <a:p>
            <a:pPr defTabSz="914400">
              <a:defRPr/>
            </a:pPr>
            <a:endParaRPr lang="en-US" altLang="en-US" dirty="0" smtClean="0">
              <a:solidFill>
                <a:srgbClr val="002060"/>
              </a:solidFill>
              <a:latin typeface="+mn-lt"/>
            </a:endParaRPr>
          </a:p>
          <a:p>
            <a:pPr defTabSz="914400">
              <a:defRPr/>
            </a:pPr>
            <a:r>
              <a:rPr lang="en-US" altLang="en-US" dirty="0" smtClean="0">
                <a:solidFill>
                  <a:srgbClr val="002060"/>
                </a:solidFill>
                <a:latin typeface="+mn-lt"/>
              </a:rPr>
              <a:t>Syndicated </a:t>
            </a:r>
            <a:r>
              <a:rPr lang="en-US" altLang="en-US" dirty="0">
                <a:solidFill>
                  <a:srgbClr val="002060"/>
                </a:solidFill>
                <a:latin typeface="+mn-lt"/>
              </a:rPr>
              <a:t>Surveys – Global Development, Big Data, Cloud, Mobile, Internet of Things, Tactical Surveys</a:t>
            </a:r>
          </a:p>
          <a:p>
            <a:pPr defTabSz="914400">
              <a:defRPr/>
            </a:pPr>
            <a:endParaRPr lang="en-US" altLang="en-US" dirty="0">
              <a:solidFill>
                <a:srgbClr val="002060"/>
              </a:solidFill>
              <a:latin typeface="+mn-lt"/>
            </a:endParaRPr>
          </a:p>
          <a:p>
            <a:pPr defTabSz="914400">
              <a:defRPr/>
            </a:pPr>
            <a:r>
              <a:rPr lang="en-US" altLang="en-US" dirty="0">
                <a:solidFill>
                  <a:srgbClr val="002060"/>
                </a:solidFill>
                <a:latin typeface="+mn-lt"/>
              </a:rPr>
              <a:t>Global Developer Population and Demographics Study</a:t>
            </a:r>
          </a:p>
          <a:p>
            <a:pPr defTabSz="914400">
              <a:defRPr/>
            </a:pPr>
            <a:endParaRPr lang="en-US" altLang="en-US" dirty="0">
              <a:solidFill>
                <a:srgbClr val="002060"/>
              </a:solidFill>
              <a:latin typeface="+mn-lt"/>
            </a:endParaRPr>
          </a:p>
          <a:p>
            <a:pPr defTabSz="914400">
              <a:defRPr/>
            </a:pPr>
            <a:r>
              <a:rPr lang="en-US" altLang="en-US" dirty="0">
                <a:solidFill>
                  <a:srgbClr val="002060"/>
                </a:solidFill>
                <a:latin typeface="+mn-lt"/>
              </a:rPr>
              <a:t>Custom Research projects – Developer program benchmarking, Feature testing, Segmentation and Personas, </a:t>
            </a:r>
          </a:p>
          <a:p>
            <a:pPr defTabSz="914400">
              <a:defRPr/>
            </a:pPr>
            <a:endParaRPr lang="en-US" altLang="en-US" dirty="0">
              <a:solidFill>
                <a:srgbClr val="002060"/>
              </a:solidFill>
              <a:latin typeface="+mn-lt"/>
            </a:endParaRPr>
          </a:p>
          <a:p>
            <a:pPr defTabSz="914400">
              <a:defRPr/>
            </a:pPr>
            <a:r>
              <a:rPr lang="en-US" altLang="en-US" dirty="0">
                <a:solidFill>
                  <a:srgbClr val="002060"/>
                </a:solidFill>
                <a:latin typeface="+mn-lt"/>
              </a:rPr>
              <a:t>Developer Relations Conference and DevRelate – new online developer program certification site</a:t>
            </a:r>
          </a:p>
        </p:txBody>
      </p:sp>
      <p:sp>
        <p:nvSpPr>
          <p:cNvPr id="2" name="Slide Number Placeholder 1"/>
          <p:cNvSpPr>
            <a:spLocks noGrp="1"/>
          </p:cNvSpPr>
          <p:nvPr>
            <p:ph type="sldNum" sz="quarter" idx="10"/>
          </p:nvPr>
        </p:nvSpPr>
        <p:spPr/>
        <p:txBody>
          <a:bodyPr/>
          <a:lstStyle/>
          <a:p>
            <a:pPr>
              <a:defRPr/>
            </a:pPr>
            <a:fld id="{9D361AF9-A0DD-45FF-84F0-37D2A251DD27}" type="slidenum">
              <a:rPr lang="en-US" altLang="en-US" smtClean="0"/>
              <a:pPr>
                <a:defRPr/>
              </a:pPr>
              <a:t>2</a:t>
            </a:fld>
            <a:endParaRPr lang="en-US" alt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p:txBody>
          <a:bodyPr/>
          <a:lstStyle/>
          <a:p>
            <a:r>
              <a:rPr lang="en-US" altLang="en-US" smtClean="0"/>
              <a:t>Trusted Sources</a:t>
            </a:r>
          </a:p>
        </p:txBody>
      </p:sp>
      <p:pic>
        <p:nvPicPr>
          <p:cNvPr id="491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890588"/>
            <a:ext cx="882967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9D361AF9-A0DD-45FF-84F0-37D2A251DD27}" type="slidenum">
              <a:rPr lang="en-US" altLang="en-US" smtClean="0"/>
              <a:pPr>
                <a:defRPr/>
              </a:pPr>
              <a:t>20</a:t>
            </a:fld>
            <a:endParaRPr lang="en-US" alt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Rot="1" noChangeArrowheads="1"/>
          </p:cNvSpPr>
          <p:nvPr>
            <p:ph type="title" idx="4294967295"/>
          </p:nvPr>
        </p:nvSpPr>
        <p:spPr/>
        <p:txBody>
          <a:bodyPr lIns="91440" tIns="45720" rIns="91440" bIns="45720" anchor="ctr"/>
          <a:lstStyle/>
          <a:p>
            <a:r>
              <a:rPr lang="en-US" altLang="en-US" dirty="0" smtClean="0"/>
              <a:t>Create a Loyal Community </a:t>
            </a:r>
          </a:p>
        </p:txBody>
      </p:sp>
      <p:sp>
        <p:nvSpPr>
          <p:cNvPr id="3" name="Rectangle 2"/>
          <p:cNvSpPr/>
          <p:nvPr/>
        </p:nvSpPr>
        <p:spPr>
          <a:xfrm>
            <a:off x="4270375" y="4139036"/>
            <a:ext cx="4873625" cy="723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a:lnSpc>
                <a:spcPct val="90000"/>
              </a:lnSpc>
              <a:spcBef>
                <a:spcPts val="600"/>
              </a:spcBef>
              <a:defRPr/>
            </a:pPr>
            <a:endParaRPr lang="en-US" sz="2000" dirty="0" err="1"/>
          </a:p>
        </p:txBody>
      </p:sp>
      <p:sp>
        <p:nvSpPr>
          <p:cNvPr id="50180" name="Text Box 9"/>
          <p:cNvSpPr txBox="1">
            <a:spLocks noChangeArrowheads="1"/>
          </p:cNvSpPr>
          <p:nvPr/>
        </p:nvSpPr>
        <p:spPr bwMode="auto">
          <a:xfrm>
            <a:off x="5802032" y="3436144"/>
            <a:ext cx="50196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i="1" dirty="0">
                <a:solidFill>
                  <a:schemeClr val="tx2"/>
                </a:solidFill>
                <a:latin typeface="Garamond" panose="02020404030301010803" pitchFamily="18" charset="0"/>
              </a:rPr>
              <a:t>Developer Relations Programs 2016 © 2016 Evans Data Corp.</a:t>
            </a:r>
          </a:p>
        </p:txBody>
      </p:sp>
      <p:sp>
        <p:nvSpPr>
          <p:cNvPr id="97288" name="Text Box 10"/>
          <p:cNvSpPr txBox="1">
            <a:spLocks noChangeArrowheads="1"/>
          </p:cNvSpPr>
          <p:nvPr/>
        </p:nvSpPr>
        <p:spPr bwMode="auto">
          <a:xfrm>
            <a:off x="4322763" y="4178723"/>
            <a:ext cx="49704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r>
              <a:rPr lang="en-US" altLang="en-US" sz="1800" dirty="0">
                <a:solidFill>
                  <a:schemeClr val="bg1"/>
                </a:solidFill>
                <a:latin typeface="Segoe UI Light" panose="020B0502040204020203" pitchFamily="34" charset="0"/>
              </a:rPr>
              <a:t>Providing engineer access is expensive, but it’s one of the most powerful things you can do</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725648"/>
            <a:ext cx="4116388" cy="294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323804" y="930275"/>
            <a:ext cx="4139543" cy="2975106"/>
          </a:xfrm>
          <a:prstGeom prst="rect">
            <a:avLst/>
          </a:prstGeom>
        </p:spPr>
      </p:pic>
      <p:sp>
        <p:nvSpPr>
          <p:cNvPr id="5" name="Slide Number Placeholder 4"/>
          <p:cNvSpPr>
            <a:spLocks noGrp="1"/>
          </p:cNvSpPr>
          <p:nvPr>
            <p:ph type="sldNum" sz="quarter" idx="10"/>
          </p:nvPr>
        </p:nvSpPr>
        <p:spPr/>
        <p:txBody>
          <a:bodyPr/>
          <a:lstStyle/>
          <a:p>
            <a:pPr>
              <a:defRPr/>
            </a:pPr>
            <a:fld id="{9D361AF9-A0DD-45FF-84F0-37D2A251DD27}" type="slidenum">
              <a:rPr lang="en-US" altLang="en-US" smtClean="0"/>
              <a:pPr>
                <a:defRPr/>
              </a:pPr>
              <a:t>21</a:t>
            </a:fld>
            <a:endParaRPr lang="en-US" alt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0" descr="http://pngimg.com/upload/cloud_PNG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28303" y="1561316"/>
            <a:ext cx="1793234" cy="1163618"/>
          </a:xfrm>
          <a:prstGeom prst="rect">
            <a:avLst/>
          </a:prstGeom>
          <a:noFill/>
          <a:extLst>
            <a:ext uri="{909E8E84-426E-40DD-AFC4-6F175D3DCCD1}">
              <a14:hiddenFill xmlns:a14="http://schemas.microsoft.com/office/drawing/2010/main">
                <a:solidFill>
                  <a:srgbClr val="FFFFFF"/>
                </a:solidFill>
              </a14:hiddenFill>
            </a:ext>
          </a:extLst>
        </p:spPr>
      </p:pic>
      <p:pic>
        <p:nvPicPr>
          <p:cNvPr id="51224" name="Picture 24" descr="http://proverum.ru/templates/oblaka/img/clou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825014">
            <a:off x="6873018" y="1532078"/>
            <a:ext cx="1785044" cy="178504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descr="http://pngimg.com/upload/cloud_PNG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766" y="620060"/>
            <a:ext cx="1793234" cy="1163618"/>
          </a:xfrm>
          <a:prstGeom prst="rect">
            <a:avLst/>
          </a:prstGeom>
          <a:noFill/>
          <a:extLst>
            <a:ext uri="{909E8E84-426E-40DD-AFC4-6F175D3DCCD1}">
              <a14:hiddenFill xmlns:a14="http://schemas.microsoft.com/office/drawing/2010/main">
                <a:solidFill>
                  <a:srgbClr val="FFFFFF"/>
                </a:solidFill>
              </a14:hiddenFill>
            </a:ext>
          </a:extLst>
        </p:spPr>
      </p:pic>
      <p:pic>
        <p:nvPicPr>
          <p:cNvPr id="51220" name="Picture 20" descr="http://pngimg.com/upload/cloud_PNG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445" y="413552"/>
            <a:ext cx="3010496" cy="1953491"/>
          </a:xfrm>
          <a:prstGeom prst="rect">
            <a:avLst/>
          </a:prstGeom>
          <a:noFill/>
          <a:extLst>
            <a:ext uri="{909E8E84-426E-40DD-AFC4-6F175D3DCCD1}">
              <a14:hiddenFill xmlns:a14="http://schemas.microsoft.com/office/drawing/2010/main">
                <a:solidFill>
                  <a:srgbClr val="FFFFFF"/>
                </a:solidFill>
              </a14:hiddenFill>
            </a:ext>
          </a:extLst>
        </p:spPr>
      </p:pic>
      <p:pic>
        <p:nvPicPr>
          <p:cNvPr id="51216" name="Picture 16" descr="http://kinley.construction/wp-content/uploads/2015/05/common-build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442" y="1950170"/>
            <a:ext cx="5803793" cy="3160259"/>
          </a:xfrm>
          <a:prstGeom prst="rect">
            <a:avLst/>
          </a:prstGeom>
          <a:noFill/>
          <a:extLst>
            <a:ext uri="{909E8E84-426E-40DD-AFC4-6F175D3DCCD1}">
              <a14:hiddenFill xmlns:a14="http://schemas.microsoft.com/office/drawing/2010/main">
                <a:solidFill>
                  <a:srgbClr val="FFFFFF"/>
                </a:solidFill>
              </a14:hiddenFill>
            </a:ext>
          </a:extLst>
        </p:spPr>
      </p:pic>
      <p:sp>
        <p:nvSpPr>
          <p:cNvPr id="51202" name="Rectangle 2"/>
          <p:cNvSpPr>
            <a:spLocks noGrp="1"/>
          </p:cNvSpPr>
          <p:nvPr>
            <p:ph type="title" idx="4294967295"/>
          </p:nvPr>
        </p:nvSpPr>
        <p:spPr/>
        <p:txBody>
          <a:bodyPr/>
          <a:lstStyle/>
          <a:p>
            <a:r>
              <a:rPr lang="en-US" altLang="en-US" smtClean="0"/>
              <a:t>Accelerators, Incubators, Coding Contests</a:t>
            </a:r>
          </a:p>
        </p:txBody>
      </p:sp>
      <p:sp>
        <p:nvSpPr>
          <p:cNvPr id="51204" name="AutoShape 4" descr="Y Combinator"/>
          <p:cNvSpPr>
            <a:spLocks noChangeAspect="1" noChangeArrowheads="1"/>
          </p:cNvSpPr>
          <p:nvPr/>
        </p:nvSpPr>
        <p:spPr bwMode="auto">
          <a:xfrm>
            <a:off x="141288"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 name="Rectangle 8"/>
          <p:cNvSpPr/>
          <p:nvPr/>
        </p:nvSpPr>
        <p:spPr>
          <a:xfrm>
            <a:off x="4320384" y="1950170"/>
            <a:ext cx="1217193" cy="461665"/>
          </a:xfrm>
          <a:prstGeom prst="rect">
            <a:avLst/>
          </a:prstGeom>
        </p:spPr>
        <p:txBody>
          <a:bodyPr wrap="none">
            <a:spAutoFit/>
          </a:bodyPr>
          <a:lstStyle/>
          <a:p>
            <a:pPr defTabSz="914400">
              <a:spcBef>
                <a:spcPct val="50000"/>
              </a:spcBef>
              <a:defRPr/>
            </a:pPr>
            <a:r>
              <a:rPr lang="en-US" altLang="en-US" sz="2400" dirty="0">
                <a:solidFill>
                  <a:srgbClr val="002060"/>
                </a:solidFill>
                <a:latin typeface="+mn-lt"/>
                <a:cs typeface="+mn-cs"/>
              </a:rPr>
              <a:t>Internal</a:t>
            </a:r>
          </a:p>
        </p:txBody>
      </p:sp>
      <p:pic>
        <p:nvPicPr>
          <p:cNvPr id="51205" name="Picture 7" descr="amplify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3895" y="3267023"/>
            <a:ext cx="1943649" cy="27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AutoShape 8" descr="Image result for alchemist accelerator logo"/>
          <p:cNvSpPr>
            <a:spLocks noChangeAspect="1" noChangeArrowheads="1"/>
          </p:cNvSpPr>
          <p:nvPr/>
        </p:nvSpPr>
        <p:spPr bwMode="auto">
          <a:xfrm>
            <a:off x="2433638" y="1285875"/>
            <a:ext cx="19716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pic>
        <p:nvPicPr>
          <p:cNvPr id="51208" name="Picture 13" descr="Startx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576" y="1455551"/>
            <a:ext cx="1215265" cy="42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5" descr="https://easypost-static.s3.amazonaws.com/assets/companies/yc-3257e7aa3335f053290a90a94d330a6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398" y="2525918"/>
            <a:ext cx="20161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7" descr="http://foundermatch.net/images/techstar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775" y="3453895"/>
            <a:ext cx="1363041" cy="97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23" descr="https://mattermark.com/wp-content/uploads/2016/01/b43c2b31-6b56-4a2d-957d-972b7e8b63a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148" y="1228549"/>
            <a:ext cx="1696553" cy="103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716783" y="1999114"/>
            <a:ext cx="2225605" cy="830997"/>
          </a:xfrm>
          <a:prstGeom prst="rect">
            <a:avLst/>
          </a:prstGeom>
        </p:spPr>
        <p:txBody>
          <a:bodyPr wrap="square">
            <a:spAutoFit/>
          </a:bodyPr>
          <a:lstStyle/>
          <a:p>
            <a:pPr defTabSz="914400">
              <a:spcBef>
                <a:spcPct val="50000"/>
              </a:spcBef>
              <a:defRPr/>
            </a:pPr>
            <a:r>
              <a:rPr lang="en-US" altLang="en-US" sz="2400" dirty="0">
                <a:solidFill>
                  <a:srgbClr val="002060"/>
                </a:solidFill>
                <a:latin typeface="+mn-lt"/>
                <a:cs typeface="+mn-cs"/>
              </a:rPr>
              <a:t>Main Platform Vendors</a:t>
            </a:r>
          </a:p>
        </p:txBody>
      </p:sp>
      <p:sp>
        <p:nvSpPr>
          <p:cNvPr id="12" name="Rectangle 11"/>
          <p:cNvSpPr/>
          <p:nvPr/>
        </p:nvSpPr>
        <p:spPr>
          <a:xfrm>
            <a:off x="5170875" y="1147775"/>
            <a:ext cx="1991635" cy="461665"/>
          </a:xfrm>
          <a:prstGeom prst="rect">
            <a:avLst/>
          </a:prstGeom>
        </p:spPr>
        <p:txBody>
          <a:bodyPr wrap="none">
            <a:spAutoFit/>
          </a:bodyPr>
          <a:lstStyle/>
          <a:p>
            <a:pPr defTabSz="914400">
              <a:spcBef>
                <a:spcPct val="50000"/>
              </a:spcBef>
              <a:defRPr/>
            </a:pPr>
            <a:r>
              <a:rPr lang="en-US" altLang="en-US" sz="2400" dirty="0">
                <a:solidFill>
                  <a:srgbClr val="002060"/>
                </a:solidFill>
                <a:latin typeface="+mn-lt"/>
                <a:cs typeface="+mn-cs"/>
              </a:rPr>
              <a:t>New Vendors</a:t>
            </a:r>
          </a:p>
        </p:txBody>
      </p:sp>
      <p:sp>
        <p:nvSpPr>
          <p:cNvPr id="14" name="TextBox 13"/>
          <p:cNvSpPr txBox="1"/>
          <p:nvPr/>
        </p:nvSpPr>
        <p:spPr>
          <a:xfrm>
            <a:off x="173203" y="804635"/>
            <a:ext cx="2035794" cy="553998"/>
          </a:xfrm>
          <a:prstGeom prst="rect">
            <a:avLst/>
          </a:prstGeom>
          <a:noFill/>
        </p:spPr>
        <p:txBody>
          <a:bodyPr wrap="square" lIns="137160" tIns="109728" rIns="137160" bIns="109728" rtlCol="0">
            <a:spAutoFit/>
          </a:bodyPr>
          <a:lstStyle>
            <a:defPPr>
              <a:defRPr lang="en-US"/>
            </a:defPPr>
            <a:lvl1pPr>
              <a:lnSpc>
                <a:spcPct val="90000"/>
              </a:lnSpc>
              <a:spcBef>
                <a:spcPts val="600"/>
              </a:spcBef>
              <a:defRPr sz="2400">
                <a:solidFill>
                  <a:schemeClr val="bg1"/>
                </a:solidFill>
                <a:latin typeface="+mj-lt"/>
                <a:cs typeface="+mn-cs"/>
              </a:defRPr>
            </a:lvl1pPr>
          </a:lstStyle>
          <a:p>
            <a:r>
              <a:rPr lang="en-US" dirty="0">
                <a:solidFill>
                  <a:srgbClr val="002060"/>
                </a:solidFill>
                <a:latin typeface="+mn-lt"/>
              </a:rPr>
              <a:t>Outsourced</a:t>
            </a:r>
          </a:p>
        </p:txBody>
      </p:sp>
      <p:sp>
        <p:nvSpPr>
          <p:cNvPr id="11" name="Rectangle 10"/>
          <p:cNvSpPr/>
          <p:nvPr/>
        </p:nvSpPr>
        <p:spPr>
          <a:xfrm>
            <a:off x="7654343" y="998538"/>
            <a:ext cx="1288045" cy="461665"/>
          </a:xfrm>
          <a:prstGeom prst="rect">
            <a:avLst/>
          </a:prstGeom>
        </p:spPr>
        <p:txBody>
          <a:bodyPr wrap="none">
            <a:spAutoFit/>
          </a:bodyPr>
          <a:lstStyle/>
          <a:p>
            <a:pPr defTabSz="914400">
              <a:spcBef>
                <a:spcPct val="50000"/>
              </a:spcBef>
              <a:defRPr/>
            </a:pPr>
            <a:r>
              <a:rPr lang="en-US" altLang="en-US" sz="2400" dirty="0">
                <a:solidFill>
                  <a:srgbClr val="002060"/>
                </a:solidFill>
                <a:latin typeface="+mn-lt"/>
                <a:cs typeface="+mn-cs"/>
              </a:rPr>
              <a:t>Partners</a:t>
            </a:r>
          </a:p>
        </p:txBody>
      </p:sp>
      <p:sp>
        <p:nvSpPr>
          <p:cNvPr id="16" name="Slide Number Placeholder 15"/>
          <p:cNvSpPr>
            <a:spLocks noGrp="1"/>
          </p:cNvSpPr>
          <p:nvPr>
            <p:ph type="sldNum" sz="quarter" idx="10"/>
          </p:nvPr>
        </p:nvSpPr>
        <p:spPr/>
        <p:txBody>
          <a:bodyPr/>
          <a:lstStyle/>
          <a:p>
            <a:pPr>
              <a:defRPr/>
            </a:pPr>
            <a:fld id="{9D361AF9-A0DD-45FF-84F0-37D2A251DD27}" type="slidenum">
              <a:rPr lang="en-US" altLang="en-US" smtClean="0"/>
              <a:pPr>
                <a:defRPr/>
              </a:pPr>
              <a:t>22</a:t>
            </a:fld>
            <a:endParaRPr lang="en-US" alt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p:txBody>
          <a:bodyPr/>
          <a:lstStyle/>
          <a:p>
            <a:r>
              <a:rPr lang="en-US" altLang="en-US" smtClean="0"/>
              <a:t>Perceptions of Next Gen Tech Solutions</a:t>
            </a:r>
          </a:p>
        </p:txBody>
      </p:sp>
      <p:pic>
        <p:nvPicPr>
          <p:cNvPr id="5222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153" y="1074530"/>
            <a:ext cx="5895975"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p:cNvSpPr txBox="1">
            <a:spLocks noChangeArrowheads="1"/>
          </p:cNvSpPr>
          <p:nvPr/>
        </p:nvSpPr>
        <p:spPr bwMode="auto">
          <a:xfrm>
            <a:off x="5804246" y="1493837"/>
            <a:ext cx="28463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defTabSz="914400">
              <a:defRPr/>
            </a:pPr>
            <a:r>
              <a:rPr lang="en-US" altLang="en-US" sz="1800" dirty="0" smtClean="0">
                <a:solidFill>
                  <a:srgbClr val="002060"/>
                </a:solidFill>
                <a:latin typeface="+mn-lt"/>
                <a:cs typeface="Segoe UI Semilight" panose="020B0402040204020203" pitchFamily="34" charset="0"/>
              </a:rPr>
              <a:t>Developers expect that the companies that have traditionally offered products in the software or operating system space will drive innovation for the next generation of technology solutions</a:t>
            </a:r>
            <a:endParaRPr lang="en-US" altLang="en-US" sz="1800" dirty="0">
              <a:solidFill>
                <a:srgbClr val="002060"/>
              </a:solidFill>
              <a:latin typeface="+mn-lt"/>
              <a:cs typeface="Segoe UI Semilight" panose="020B0402040204020203" pitchFamily="34" charset="0"/>
            </a:endParaRPr>
          </a:p>
        </p:txBody>
      </p:sp>
      <p:sp>
        <p:nvSpPr>
          <p:cNvPr id="2" name="Slide Number Placeholder 1"/>
          <p:cNvSpPr>
            <a:spLocks noGrp="1"/>
          </p:cNvSpPr>
          <p:nvPr>
            <p:ph type="sldNum" sz="quarter" idx="10"/>
          </p:nvPr>
        </p:nvSpPr>
        <p:spPr/>
        <p:txBody>
          <a:bodyPr/>
          <a:lstStyle/>
          <a:p>
            <a:pPr>
              <a:defRPr/>
            </a:pPr>
            <a:fld id="{9D361AF9-A0DD-45FF-84F0-37D2A251DD27}" type="slidenum">
              <a:rPr lang="en-US" altLang="en-US" smtClean="0"/>
              <a:pPr>
                <a:defRPr/>
              </a:pPr>
              <a:t>23</a:t>
            </a:fld>
            <a:endParaRPr lang="en-US" alt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idx="4294967295"/>
          </p:nvPr>
        </p:nvSpPr>
        <p:spPr/>
        <p:txBody>
          <a:bodyPr/>
          <a:lstStyle/>
          <a:p>
            <a:r>
              <a:rPr lang="en-US" altLang="en-US" smtClean="0"/>
              <a:t>Public Platforms Targeted</a:t>
            </a:r>
          </a:p>
        </p:txBody>
      </p:sp>
      <p:sp>
        <p:nvSpPr>
          <p:cNvPr id="53251" name="Text Box 12"/>
          <p:cNvSpPr txBox="1">
            <a:spLocks noChangeArrowheads="1"/>
          </p:cNvSpPr>
          <p:nvPr/>
        </p:nvSpPr>
        <p:spPr bwMode="auto">
          <a:xfrm>
            <a:off x="6197600" y="730250"/>
            <a:ext cx="23431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800"/>
              </a:spcBef>
              <a:buFont typeface="Arial" panose="020B0604020202020204" pitchFamily="34" charset="0"/>
              <a:defRPr sz="2800">
                <a:solidFill>
                  <a:srgbClr val="002060"/>
                </a:solidFill>
                <a:latin typeface="Segoe UI Light" panose="020B0502040204020203" pitchFamily="34" charset="0"/>
              </a:defRPr>
            </a:lvl1pPr>
            <a:lvl2pPr marL="457200" indent="-285750">
              <a:lnSpc>
                <a:spcPct val="90000"/>
              </a:lnSpc>
              <a:spcBef>
                <a:spcPts val="450"/>
              </a:spcBef>
              <a:buFont typeface="Arial" panose="020B0604020202020204" pitchFamily="34" charset="0"/>
              <a:defRPr sz="1400">
                <a:solidFill>
                  <a:srgbClr val="4F627D"/>
                </a:solidFill>
                <a:latin typeface="Segoe UI" panose="020B0502040204020203" pitchFamily="34" charset="0"/>
              </a:defRPr>
            </a:lvl2pPr>
            <a:lvl3pPr marL="914400" indent="-171450">
              <a:lnSpc>
                <a:spcPct val="90000"/>
              </a:lnSpc>
              <a:spcBef>
                <a:spcPts val="450"/>
              </a:spcBef>
              <a:buFont typeface="Arial" panose="020B0604020202020204" pitchFamily="34" charset="0"/>
              <a:buChar char="•"/>
              <a:defRPr sz="1400">
                <a:solidFill>
                  <a:srgbClr val="4F627D"/>
                </a:solidFill>
                <a:latin typeface="Segoe UI" panose="020B0502040204020203" pitchFamily="34" charset="0"/>
              </a:defRPr>
            </a:lvl3pPr>
            <a:lvl4pPr marL="1371600" indent="-171450">
              <a:lnSpc>
                <a:spcPct val="90000"/>
              </a:lnSpc>
              <a:spcBef>
                <a:spcPts val="450"/>
              </a:spcBef>
              <a:buFont typeface="Arial" panose="020B0604020202020204" pitchFamily="34" charset="0"/>
              <a:buChar char="•"/>
              <a:defRPr sz="1400">
                <a:solidFill>
                  <a:srgbClr val="4F627D"/>
                </a:solidFill>
                <a:latin typeface="Segoe UI" panose="020B0502040204020203" pitchFamily="34" charset="0"/>
              </a:defRPr>
            </a:lvl4pPr>
            <a:lvl5pPr marL="1828800" indent="-171450">
              <a:lnSpc>
                <a:spcPct val="90000"/>
              </a:lnSpc>
              <a:spcBef>
                <a:spcPts val="450"/>
              </a:spcBef>
              <a:buFont typeface="Arial" panose="020B0604020202020204" pitchFamily="34" charset="0"/>
              <a:buChar char="•"/>
              <a:defRPr sz="1400">
                <a:solidFill>
                  <a:srgbClr val="4F627D"/>
                </a:solidFill>
                <a:latin typeface="Segoe UI" panose="020B0502040204020203" pitchFamily="34" charset="0"/>
              </a:defRPr>
            </a:lvl5pPr>
            <a:lvl6pPr indent="-17145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6pPr>
            <a:lvl7pPr indent="-17145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7pPr>
            <a:lvl8pPr indent="-17145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8pPr>
            <a:lvl9pPr indent="-171450" eaLnBrk="0" fontAlgn="base" hangingPunct="0">
              <a:lnSpc>
                <a:spcPct val="90000"/>
              </a:lnSpc>
              <a:spcBef>
                <a:spcPts val="450"/>
              </a:spcBef>
              <a:spcAft>
                <a:spcPct val="0"/>
              </a:spcAft>
              <a:buFont typeface="Arial" panose="020B0604020202020204" pitchFamily="34" charset="0"/>
              <a:buChar char="•"/>
              <a:defRPr sz="1400">
                <a:solidFill>
                  <a:srgbClr val="4F627D"/>
                </a:solidFill>
                <a:latin typeface="Segoe UI" panose="020B0502040204020203" pitchFamily="34" charset="0"/>
              </a:defRPr>
            </a:lvl9pPr>
          </a:lstStyle>
          <a:p>
            <a:pPr defTabSz="914400">
              <a:lnSpc>
                <a:spcPct val="100000"/>
              </a:lnSpc>
              <a:spcBef>
                <a:spcPct val="0"/>
              </a:spcBef>
              <a:buFont typeface="Arial" panose="020B0604020202020204" pitchFamily="34" charset="0"/>
              <a:buChar char="•"/>
            </a:pPr>
            <a:r>
              <a:rPr lang="en-US" altLang="en-US" sz="1800">
                <a:latin typeface="Segoe UI" panose="020B0502040204020203" pitchFamily="34" charset="0"/>
              </a:rPr>
              <a:t>Developers were asked about plans for 25 platforms from public companies</a:t>
            </a:r>
          </a:p>
          <a:p>
            <a:pPr defTabSz="914400">
              <a:lnSpc>
                <a:spcPct val="100000"/>
              </a:lnSpc>
              <a:spcBef>
                <a:spcPct val="0"/>
              </a:spcBef>
              <a:buFont typeface="Arial" panose="020B0604020202020204" pitchFamily="34" charset="0"/>
              <a:buChar char="•"/>
            </a:pPr>
            <a:endParaRPr lang="en-US" altLang="en-US" sz="1800">
              <a:latin typeface="Segoe UI" panose="020B0502040204020203" pitchFamily="34" charset="0"/>
            </a:endParaRPr>
          </a:p>
          <a:p>
            <a:pPr defTabSz="914400">
              <a:lnSpc>
                <a:spcPct val="100000"/>
              </a:lnSpc>
              <a:spcBef>
                <a:spcPct val="0"/>
              </a:spcBef>
              <a:buFont typeface="Arial" panose="020B0604020202020204" pitchFamily="34" charset="0"/>
              <a:buChar char="•"/>
            </a:pPr>
            <a:r>
              <a:rPr lang="en-US" altLang="en-US" sz="1800">
                <a:latin typeface="Segoe UI" panose="020B0502040204020203" pitchFamily="34" charset="0"/>
              </a:rPr>
              <a:t>The top sixteen platforms are displayed here</a:t>
            </a:r>
          </a:p>
          <a:p>
            <a:pPr defTabSz="914400">
              <a:lnSpc>
                <a:spcPct val="100000"/>
              </a:lnSpc>
              <a:spcBef>
                <a:spcPct val="0"/>
              </a:spcBef>
              <a:buFont typeface="Arial" panose="020B0604020202020204" pitchFamily="34" charset="0"/>
              <a:buChar char="•"/>
            </a:pPr>
            <a:endParaRPr lang="en-US" altLang="en-US" sz="1800">
              <a:latin typeface="Segoe UI" panose="020B0502040204020203" pitchFamily="34" charset="0"/>
            </a:endParaRPr>
          </a:p>
          <a:p>
            <a:pPr defTabSz="914400">
              <a:lnSpc>
                <a:spcPct val="100000"/>
              </a:lnSpc>
              <a:spcBef>
                <a:spcPct val="0"/>
              </a:spcBef>
              <a:buFont typeface="Arial" panose="020B0604020202020204" pitchFamily="34" charset="0"/>
              <a:buChar char="•"/>
            </a:pPr>
            <a:endParaRPr lang="en-US" altLang="en-US" sz="1800">
              <a:latin typeface="Segoe UI" panose="020B0502040204020203" pitchFamily="34" charset="0"/>
            </a:endParaRPr>
          </a:p>
        </p:txBody>
      </p:sp>
      <p:pic>
        <p:nvPicPr>
          <p:cNvPr id="532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77813"/>
            <a:ext cx="5873750" cy="479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9D361AF9-A0DD-45FF-84F0-37D2A251DD27}" type="slidenum">
              <a:rPr lang="en-US" altLang="en-US" smtClean="0"/>
              <a:pPr>
                <a:defRPr/>
              </a:pPr>
              <a:t>24</a:t>
            </a:fld>
            <a:endParaRPr lang="en-US" alt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p:cNvSpPr>
            <a:spLocks noGrp="1"/>
          </p:cNvSpPr>
          <p:nvPr>
            <p:ph type="title" idx="4294967295"/>
          </p:nvPr>
        </p:nvSpPr>
        <p:spPr/>
        <p:txBody>
          <a:bodyPr/>
          <a:lstStyle/>
          <a:p>
            <a:r>
              <a:rPr lang="en-US" altLang="en-US" smtClean="0"/>
              <a:t>Private Platforms Targeted</a:t>
            </a:r>
          </a:p>
        </p:txBody>
      </p:sp>
      <p:sp>
        <p:nvSpPr>
          <p:cNvPr id="9" name="Text Box 12"/>
          <p:cNvSpPr txBox="1">
            <a:spLocks noChangeArrowheads="1"/>
          </p:cNvSpPr>
          <p:nvPr/>
        </p:nvSpPr>
        <p:spPr bwMode="auto">
          <a:xfrm>
            <a:off x="6053138" y="795338"/>
            <a:ext cx="28479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marL="285750" indent="-285750" defTabSz="914400">
              <a:buFont typeface="Arial" panose="020B0604020202020204" pitchFamily="34" charset="0"/>
              <a:buChar char="•"/>
              <a:defRPr/>
            </a:pPr>
            <a:r>
              <a:rPr lang="en-US" altLang="en-US" sz="1800" dirty="0">
                <a:solidFill>
                  <a:srgbClr val="002060"/>
                </a:solidFill>
                <a:latin typeface="+mn-lt"/>
                <a:cs typeface="Segoe UI Semilight" panose="020B0402040204020203" pitchFamily="34" charset="0"/>
              </a:rPr>
              <a:t>Developers were asked about plans for 25 platforms from </a:t>
            </a:r>
            <a:r>
              <a:rPr lang="en-US" altLang="en-US" sz="1800" dirty="0" smtClean="0">
                <a:solidFill>
                  <a:srgbClr val="002060"/>
                </a:solidFill>
                <a:latin typeface="+mn-lt"/>
                <a:cs typeface="Segoe UI Semilight" panose="020B0402040204020203" pitchFamily="34" charset="0"/>
              </a:rPr>
              <a:t>private companies</a:t>
            </a:r>
          </a:p>
          <a:p>
            <a:pPr marL="285750" indent="-285750" defTabSz="914400">
              <a:buFont typeface="Arial" panose="020B0604020202020204" pitchFamily="34" charset="0"/>
              <a:buChar char="•"/>
              <a:defRPr/>
            </a:pPr>
            <a:endParaRPr lang="en-US" altLang="en-US" sz="1800" dirty="0" smtClean="0">
              <a:solidFill>
                <a:srgbClr val="002060"/>
              </a:solidFill>
              <a:latin typeface="+mn-lt"/>
              <a:cs typeface="Segoe UI Semilight" panose="020B0402040204020203" pitchFamily="34" charset="0"/>
            </a:endParaRPr>
          </a:p>
          <a:p>
            <a:pPr marL="285750" indent="-285750" defTabSz="914400">
              <a:buFont typeface="Arial" panose="020B0604020202020204" pitchFamily="34" charset="0"/>
              <a:buChar char="•"/>
              <a:defRPr/>
            </a:pPr>
            <a:r>
              <a:rPr lang="en-US" altLang="en-US" sz="1800" dirty="0" smtClean="0">
                <a:solidFill>
                  <a:srgbClr val="002060"/>
                </a:solidFill>
                <a:latin typeface="+mn-lt"/>
                <a:cs typeface="Segoe UI Semilight" panose="020B0402040204020203" pitchFamily="34" charset="0"/>
              </a:rPr>
              <a:t>Commercial companies dominate – Overall private companies lag behind public ones in developer recruitment </a:t>
            </a:r>
            <a:endParaRPr lang="en-US" altLang="en-US" sz="1800" dirty="0">
              <a:solidFill>
                <a:srgbClr val="002060"/>
              </a:solidFill>
              <a:latin typeface="+mn-lt"/>
              <a:cs typeface="Segoe UI Semilight" panose="020B0402040204020203" pitchFamily="34" charset="0"/>
            </a:endParaRPr>
          </a:p>
        </p:txBody>
      </p:sp>
      <p:pic>
        <p:nvPicPr>
          <p:cNvPr id="542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514350"/>
            <a:ext cx="5741987"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9D361AF9-A0DD-45FF-84F0-37D2A251DD27}" type="slidenum">
              <a:rPr lang="en-US" altLang="en-US" smtClean="0"/>
              <a:pPr>
                <a:defRPr/>
              </a:pPr>
              <a:t>25</a:t>
            </a:fld>
            <a:endParaRPr lang="en-US" alt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p:txBody>
          <a:bodyPr/>
          <a:lstStyle/>
          <a:p>
            <a:r>
              <a:rPr lang="en-US" dirty="0" smtClean="0"/>
              <a:t>Attraction vs Specificity </a:t>
            </a:r>
            <a:endParaRPr lang="en-US" altLang="en-US" dirty="0" smtClean="0"/>
          </a:p>
        </p:txBody>
      </p:sp>
      <p:grpSp>
        <p:nvGrpSpPr>
          <p:cNvPr id="78872" name="Group 78871"/>
          <p:cNvGrpSpPr/>
          <p:nvPr/>
        </p:nvGrpSpPr>
        <p:grpSpPr>
          <a:xfrm>
            <a:off x="2404504" y="926525"/>
            <a:ext cx="4824017" cy="4068043"/>
            <a:chOff x="4118371" y="707013"/>
            <a:chExt cx="4824017" cy="4068043"/>
          </a:xfrm>
        </p:grpSpPr>
        <p:sp>
          <p:nvSpPr>
            <p:cNvPr id="15" name="Rectangle 14"/>
            <p:cNvSpPr/>
            <p:nvPr/>
          </p:nvSpPr>
          <p:spPr>
            <a:xfrm>
              <a:off x="4572000" y="742950"/>
              <a:ext cx="3671888" cy="3664744"/>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a:lnSpc>
                  <a:spcPct val="90000"/>
                </a:lnSpc>
                <a:spcBef>
                  <a:spcPts val="600"/>
                </a:spcBef>
              </a:pPr>
              <a:endParaRPr lang="en-US" sz="2000" dirty="0" err="1" smtClean="0"/>
            </a:p>
          </p:txBody>
        </p:sp>
        <p:cxnSp>
          <p:nvCxnSpPr>
            <p:cNvPr id="16" name="Straight Connector 15"/>
            <p:cNvCxnSpPr/>
            <p:nvPr/>
          </p:nvCxnSpPr>
          <p:spPr>
            <a:xfrm>
              <a:off x="6400800" y="742950"/>
              <a:ext cx="0" cy="366474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1"/>
              <a:endCxn id="15" idx="3"/>
            </p:cNvCxnSpPr>
            <p:nvPr/>
          </p:nvCxnSpPr>
          <p:spPr>
            <a:xfrm>
              <a:off x="4572000" y="2575322"/>
              <a:ext cx="3671888"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07783" y="4387258"/>
              <a:ext cx="3164682" cy="387798"/>
            </a:xfrm>
            <a:prstGeom prst="rect">
              <a:avLst/>
            </a:prstGeom>
            <a:noFill/>
          </p:spPr>
          <p:txBody>
            <a:bodyPr wrap="square" lIns="137160" tIns="109728" rIns="137160" bIns="109728" rtlCol="0">
              <a:spAutoFit/>
            </a:bodyPr>
            <a:lstStyle/>
            <a:p>
              <a:pPr>
                <a:lnSpc>
                  <a:spcPct val="90000"/>
                </a:lnSpc>
                <a:spcBef>
                  <a:spcPts val="600"/>
                </a:spcBef>
              </a:pPr>
              <a:r>
                <a:rPr lang="en-US" sz="1200" dirty="0" smtClean="0">
                  <a:solidFill>
                    <a:srgbClr val="002060"/>
                  </a:solidFill>
                  <a:latin typeface="+mn-lt"/>
                </a:rPr>
                <a:t>Ease of attracting developers</a:t>
              </a:r>
            </a:p>
          </p:txBody>
        </p:sp>
        <p:sp>
          <p:nvSpPr>
            <p:cNvPr id="19" name="TextBox 18"/>
            <p:cNvSpPr txBox="1"/>
            <p:nvPr/>
          </p:nvSpPr>
          <p:spPr>
            <a:xfrm rot="16200000">
              <a:off x="3128962" y="2122683"/>
              <a:ext cx="2571750" cy="387798"/>
            </a:xfrm>
            <a:prstGeom prst="rect">
              <a:avLst/>
            </a:prstGeom>
            <a:noFill/>
          </p:spPr>
          <p:txBody>
            <a:bodyPr wrap="square" lIns="137160" tIns="109728" rIns="137160" bIns="109728" rtlCol="0">
              <a:spAutoFit/>
            </a:bodyPr>
            <a:lstStyle/>
            <a:p>
              <a:pPr>
                <a:lnSpc>
                  <a:spcPct val="90000"/>
                </a:lnSpc>
                <a:spcBef>
                  <a:spcPts val="600"/>
                </a:spcBef>
              </a:pPr>
              <a:r>
                <a:rPr lang="en-US" sz="1200" dirty="0">
                  <a:solidFill>
                    <a:srgbClr val="002060"/>
                  </a:solidFill>
                  <a:latin typeface="+mn-lt"/>
                </a:rPr>
                <a:t>Specificity of focus </a:t>
              </a:r>
            </a:p>
          </p:txBody>
        </p:sp>
        <p:cxnSp>
          <p:nvCxnSpPr>
            <p:cNvPr id="20" name="Straight Arrow Connector 19"/>
            <p:cNvCxnSpPr/>
            <p:nvPr/>
          </p:nvCxnSpPr>
          <p:spPr>
            <a:xfrm>
              <a:off x="7265196" y="4581157"/>
              <a:ext cx="578644"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414837" y="1588104"/>
              <a:ext cx="0" cy="56710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18371" y="4207208"/>
              <a:ext cx="1143000" cy="360099"/>
            </a:xfrm>
            <a:prstGeom prst="rect">
              <a:avLst/>
            </a:prstGeom>
            <a:noFill/>
          </p:spPr>
          <p:txBody>
            <a:bodyPr wrap="square" lIns="137160" tIns="109728" rIns="137160" bIns="109728" rtlCol="0">
              <a:spAutoFit/>
            </a:bodyPr>
            <a:lstStyle/>
            <a:p>
              <a:pPr>
                <a:lnSpc>
                  <a:spcPct val="90000"/>
                </a:lnSpc>
                <a:spcBef>
                  <a:spcPts val="600"/>
                </a:spcBef>
              </a:pPr>
              <a:r>
                <a:rPr lang="en-US" sz="1000" dirty="0">
                  <a:solidFill>
                    <a:srgbClr val="002060"/>
                  </a:solidFill>
                  <a:latin typeface="+mj-lt"/>
                </a:rPr>
                <a:t>H</a:t>
              </a:r>
              <a:r>
                <a:rPr lang="en-US" sz="1000" dirty="0" smtClean="0">
                  <a:solidFill>
                    <a:srgbClr val="002060"/>
                  </a:solidFill>
                  <a:latin typeface="+mj-lt"/>
                </a:rPr>
                <a:t>igh</a:t>
              </a:r>
            </a:p>
          </p:txBody>
        </p:sp>
        <p:sp>
          <p:nvSpPr>
            <p:cNvPr id="23" name="TextBox 22"/>
            <p:cNvSpPr txBox="1"/>
            <p:nvPr/>
          </p:nvSpPr>
          <p:spPr>
            <a:xfrm>
              <a:off x="4139803" y="707013"/>
              <a:ext cx="864394" cy="360099"/>
            </a:xfrm>
            <a:prstGeom prst="rect">
              <a:avLst/>
            </a:prstGeom>
            <a:noFill/>
          </p:spPr>
          <p:txBody>
            <a:bodyPr wrap="square" lIns="137160" tIns="109728" rIns="137160" bIns="109728" rtlCol="0">
              <a:spAutoFit/>
            </a:bodyPr>
            <a:lstStyle/>
            <a:p>
              <a:pPr>
                <a:lnSpc>
                  <a:spcPct val="90000"/>
                </a:lnSpc>
                <a:spcBef>
                  <a:spcPts val="600"/>
                </a:spcBef>
              </a:pPr>
              <a:r>
                <a:rPr lang="en-US" sz="1000" dirty="0" smtClean="0">
                  <a:solidFill>
                    <a:srgbClr val="002060"/>
                  </a:solidFill>
                  <a:latin typeface="+mj-lt"/>
                </a:rPr>
                <a:t>Low</a:t>
              </a:r>
              <a:endParaRPr lang="en-US" sz="1000" dirty="0">
                <a:solidFill>
                  <a:srgbClr val="002060"/>
                </a:solidFill>
                <a:latin typeface="+mj-lt"/>
              </a:endParaRPr>
            </a:p>
          </p:txBody>
        </p:sp>
        <p:sp>
          <p:nvSpPr>
            <p:cNvPr id="24" name="TextBox 23"/>
            <p:cNvSpPr txBox="1"/>
            <p:nvPr/>
          </p:nvSpPr>
          <p:spPr>
            <a:xfrm>
              <a:off x="4469942" y="4357903"/>
              <a:ext cx="1034826" cy="360099"/>
            </a:xfrm>
            <a:prstGeom prst="rect">
              <a:avLst/>
            </a:prstGeom>
            <a:noFill/>
          </p:spPr>
          <p:txBody>
            <a:bodyPr wrap="square" lIns="137160" tIns="109728" rIns="137160" bIns="109728" rtlCol="0">
              <a:spAutoFit/>
            </a:bodyPr>
            <a:lstStyle/>
            <a:p>
              <a:pPr>
                <a:lnSpc>
                  <a:spcPct val="90000"/>
                </a:lnSpc>
                <a:spcBef>
                  <a:spcPts val="600"/>
                </a:spcBef>
              </a:pPr>
              <a:r>
                <a:rPr lang="en-US" sz="1000" dirty="0">
                  <a:solidFill>
                    <a:srgbClr val="002060"/>
                  </a:solidFill>
                  <a:latin typeface="+mj-lt"/>
                </a:rPr>
                <a:t>Hard</a:t>
              </a:r>
              <a:r>
                <a:rPr lang="en-US" sz="1000" dirty="0" smtClean="0"/>
                <a:t> </a:t>
              </a:r>
            </a:p>
          </p:txBody>
        </p:sp>
        <p:sp>
          <p:nvSpPr>
            <p:cNvPr id="25" name="TextBox 24"/>
            <p:cNvSpPr txBox="1"/>
            <p:nvPr/>
          </p:nvSpPr>
          <p:spPr>
            <a:xfrm>
              <a:off x="7856539" y="4350760"/>
              <a:ext cx="1085849" cy="360099"/>
            </a:xfrm>
            <a:prstGeom prst="rect">
              <a:avLst/>
            </a:prstGeom>
            <a:noFill/>
          </p:spPr>
          <p:txBody>
            <a:bodyPr wrap="square" lIns="137160" tIns="109728" rIns="137160" bIns="109728" rtlCol="0">
              <a:spAutoFit/>
            </a:bodyPr>
            <a:lstStyle/>
            <a:p>
              <a:pPr>
                <a:lnSpc>
                  <a:spcPct val="90000"/>
                </a:lnSpc>
                <a:spcBef>
                  <a:spcPts val="600"/>
                </a:spcBef>
              </a:pPr>
              <a:r>
                <a:rPr lang="en-US" sz="1000" dirty="0" smtClean="0">
                  <a:solidFill>
                    <a:srgbClr val="002060"/>
                  </a:solidFill>
                  <a:latin typeface="+mj-lt"/>
                </a:rPr>
                <a:t>Easy</a:t>
              </a:r>
              <a:endParaRPr lang="en-US" sz="1000" dirty="0" smtClean="0"/>
            </a:p>
          </p:txBody>
        </p:sp>
        <p:sp>
          <p:nvSpPr>
            <p:cNvPr id="26" name="4-Point Star 25"/>
            <p:cNvSpPr/>
            <p:nvPr/>
          </p:nvSpPr>
          <p:spPr>
            <a:xfrm>
              <a:off x="4689871" y="2213715"/>
              <a:ext cx="134168" cy="134253"/>
            </a:xfrm>
            <a:prstGeom prst="star4">
              <a:avLst/>
            </a:prstGeom>
            <a:solidFill>
              <a:srgbClr val="002060"/>
            </a:solidFill>
            <a:ln>
              <a:noFill/>
            </a:ln>
            <a:effectLst>
              <a:glow rad="63500">
                <a:schemeClr val="accent1">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sp3d extrusionH="57150">
                <a:bevelT w="57150" h="38100" prst="artDeco"/>
              </a:sp3d>
            </a:bodyPr>
            <a:lstStyle/>
            <a:p>
              <a:pPr algn="ctr">
                <a:lnSpc>
                  <a:spcPct val="90000"/>
                </a:lnSpc>
                <a:spcBef>
                  <a:spcPts val="600"/>
                </a:spcBef>
              </a:pPr>
              <a:endParaRPr lang="en-US" sz="2000" dirty="0" err="1" smtClean="0">
                <a:effectLst>
                  <a:glow rad="228600">
                    <a:schemeClr val="accent1">
                      <a:satMod val="175000"/>
                      <a:alpha val="40000"/>
                    </a:schemeClr>
                  </a:glow>
                </a:effectLst>
              </a:endParaRPr>
            </a:p>
          </p:txBody>
        </p:sp>
        <p:sp>
          <p:nvSpPr>
            <p:cNvPr id="29" name="4-Point Star 28"/>
            <p:cNvSpPr/>
            <p:nvPr/>
          </p:nvSpPr>
          <p:spPr>
            <a:xfrm>
              <a:off x="5202213" y="1873123"/>
              <a:ext cx="134168" cy="134253"/>
            </a:xfrm>
            <a:prstGeom prst="star4">
              <a:avLst/>
            </a:prstGeom>
            <a:solidFill>
              <a:srgbClr val="002060"/>
            </a:solidFill>
            <a:ln>
              <a:noFill/>
            </a:ln>
            <a:effectLst>
              <a:glow rad="63500">
                <a:schemeClr val="accent1">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sp3d extrusionH="57150">
                <a:bevelT w="57150" h="38100" prst="artDeco"/>
              </a:sp3d>
            </a:bodyPr>
            <a:lstStyle/>
            <a:p>
              <a:pPr algn="ctr">
                <a:lnSpc>
                  <a:spcPct val="90000"/>
                </a:lnSpc>
                <a:spcBef>
                  <a:spcPts val="600"/>
                </a:spcBef>
              </a:pPr>
              <a:endParaRPr lang="en-US" sz="2000" dirty="0" err="1" smtClean="0">
                <a:effectLst>
                  <a:glow rad="228600">
                    <a:schemeClr val="accent1">
                      <a:satMod val="175000"/>
                      <a:alpha val="40000"/>
                    </a:schemeClr>
                  </a:glow>
                </a:effectLst>
              </a:endParaRPr>
            </a:p>
          </p:txBody>
        </p:sp>
        <p:sp>
          <p:nvSpPr>
            <p:cNvPr id="30" name="4-Point Star 29"/>
            <p:cNvSpPr/>
            <p:nvPr/>
          </p:nvSpPr>
          <p:spPr>
            <a:xfrm>
              <a:off x="5189152" y="2312426"/>
              <a:ext cx="134168" cy="134253"/>
            </a:xfrm>
            <a:prstGeom prst="star4">
              <a:avLst/>
            </a:prstGeom>
            <a:solidFill>
              <a:srgbClr val="002060"/>
            </a:solidFill>
            <a:ln>
              <a:noFill/>
            </a:ln>
            <a:effectLst>
              <a:glow rad="63500">
                <a:schemeClr val="accent1">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sp3d extrusionH="57150">
                <a:bevelT w="57150" h="38100" prst="artDeco"/>
              </a:sp3d>
            </a:bodyPr>
            <a:lstStyle/>
            <a:p>
              <a:pPr algn="ctr">
                <a:lnSpc>
                  <a:spcPct val="90000"/>
                </a:lnSpc>
                <a:spcBef>
                  <a:spcPts val="600"/>
                </a:spcBef>
              </a:pPr>
              <a:endParaRPr lang="en-US" sz="2000" dirty="0" err="1" smtClean="0">
                <a:effectLst>
                  <a:glow rad="228600">
                    <a:schemeClr val="accent1">
                      <a:satMod val="175000"/>
                      <a:alpha val="40000"/>
                    </a:schemeClr>
                  </a:glow>
                </a:effectLst>
              </a:endParaRPr>
            </a:p>
          </p:txBody>
        </p:sp>
        <p:sp>
          <p:nvSpPr>
            <p:cNvPr id="31" name="4-Point Star 30"/>
            <p:cNvSpPr/>
            <p:nvPr/>
          </p:nvSpPr>
          <p:spPr>
            <a:xfrm>
              <a:off x="5189152" y="2693715"/>
              <a:ext cx="134168" cy="134253"/>
            </a:xfrm>
            <a:prstGeom prst="star4">
              <a:avLst/>
            </a:prstGeom>
            <a:solidFill>
              <a:srgbClr val="002060"/>
            </a:solidFill>
            <a:ln>
              <a:noFill/>
            </a:ln>
            <a:effectLst>
              <a:glow rad="63500">
                <a:schemeClr val="accent1">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sp3d extrusionH="57150">
                <a:bevelT w="57150" h="38100" prst="artDeco"/>
              </a:sp3d>
            </a:bodyPr>
            <a:lstStyle/>
            <a:p>
              <a:pPr algn="ctr">
                <a:lnSpc>
                  <a:spcPct val="90000"/>
                </a:lnSpc>
                <a:spcBef>
                  <a:spcPts val="600"/>
                </a:spcBef>
              </a:pPr>
              <a:endParaRPr lang="en-US" sz="2000" dirty="0" err="1" smtClean="0">
                <a:effectLst>
                  <a:glow rad="228600">
                    <a:schemeClr val="accent1">
                      <a:satMod val="175000"/>
                      <a:alpha val="40000"/>
                    </a:schemeClr>
                  </a:glow>
                </a:effectLst>
              </a:endParaRPr>
            </a:p>
          </p:txBody>
        </p:sp>
        <p:sp>
          <p:nvSpPr>
            <p:cNvPr id="32" name="4-Point Star 31"/>
            <p:cNvSpPr/>
            <p:nvPr/>
          </p:nvSpPr>
          <p:spPr>
            <a:xfrm>
              <a:off x="5639092" y="3155827"/>
              <a:ext cx="134168" cy="134253"/>
            </a:xfrm>
            <a:prstGeom prst="star4">
              <a:avLst/>
            </a:prstGeom>
            <a:solidFill>
              <a:srgbClr val="002060"/>
            </a:solidFill>
            <a:ln>
              <a:noFill/>
            </a:ln>
            <a:effectLst>
              <a:glow rad="63500">
                <a:schemeClr val="accent1">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sp3d extrusionH="57150">
                <a:bevelT w="57150" h="38100" prst="artDeco"/>
              </a:sp3d>
            </a:bodyPr>
            <a:lstStyle/>
            <a:p>
              <a:pPr algn="ctr">
                <a:lnSpc>
                  <a:spcPct val="90000"/>
                </a:lnSpc>
                <a:spcBef>
                  <a:spcPts val="600"/>
                </a:spcBef>
              </a:pPr>
              <a:endParaRPr lang="en-US" sz="2000" dirty="0" err="1" smtClean="0">
                <a:effectLst>
                  <a:glow rad="228600">
                    <a:schemeClr val="accent1">
                      <a:satMod val="175000"/>
                      <a:alpha val="40000"/>
                    </a:schemeClr>
                  </a:glow>
                </a:effectLst>
              </a:endParaRPr>
            </a:p>
          </p:txBody>
        </p:sp>
        <p:sp>
          <p:nvSpPr>
            <p:cNvPr id="33" name="4-Point Star 32"/>
            <p:cNvSpPr/>
            <p:nvPr/>
          </p:nvSpPr>
          <p:spPr>
            <a:xfrm>
              <a:off x="4922584" y="3320724"/>
              <a:ext cx="134168" cy="134253"/>
            </a:xfrm>
            <a:prstGeom prst="star4">
              <a:avLst/>
            </a:prstGeom>
            <a:solidFill>
              <a:srgbClr val="002060"/>
            </a:solidFill>
            <a:ln>
              <a:noFill/>
            </a:ln>
            <a:effectLst>
              <a:glow rad="63500">
                <a:schemeClr val="accent1">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sp3d extrusionH="57150">
                <a:bevelT w="57150" h="38100" prst="artDeco"/>
              </a:sp3d>
            </a:bodyPr>
            <a:lstStyle/>
            <a:p>
              <a:pPr algn="ctr">
                <a:lnSpc>
                  <a:spcPct val="90000"/>
                </a:lnSpc>
                <a:spcBef>
                  <a:spcPts val="600"/>
                </a:spcBef>
              </a:pPr>
              <a:endParaRPr lang="en-US" sz="2000" dirty="0" err="1" smtClean="0">
                <a:effectLst>
                  <a:glow rad="228600">
                    <a:schemeClr val="accent1">
                      <a:satMod val="175000"/>
                      <a:alpha val="40000"/>
                    </a:schemeClr>
                  </a:glow>
                </a:effectLst>
              </a:endParaRPr>
            </a:p>
          </p:txBody>
        </p:sp>
        <p:sp>
          <p:nvSpPr>
            <p:cNvPr id="34" name="4-Point Star 33"/>
            <p:cNvSpPr/>
            <p:nvPr/>
          </p:nvSpPr>
          <p:spPr>
            <a:xfrm>
              <a:off x="4824039" y="3799921"/>
              <a:ext cx="134168" cy="134253"/>
            </a:xfrm>
            <a:prstGeom prst="star4">
              <a:avLst/>
            </a:prstGeom>
            <a:solidFill>
              <a:srgbClr val="002060"/>
            </a:solidFill>
            <a:ln>
              <a:noFill/>
            </a:ln>
            <a:effectLst>
              <a:glow rad="63500">
                <a:schemeClr val="accent1">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sp3d extrusionH="57150">
                <a:bevelT w="57150" h="38100" prst="artDeco"/>
              </a:sp3d>
            </a:bodyPr>
            <a:lstStyle/>
            <a:p>
              <a:pPr algn="ctr">
                <a:lnSpc>
                  <a:spcPct val="90000"/>
                </a:lnSpc>
                <a:spcBef>
                  <a:spcPts val="600"/>
                </a:spcBef>
              </a:pPr>
              <a:endParaRPr lang="en-US" sz="2000" dirty="0" err="1" smtClean="0">
                <a:effectLst>
                  <a:glow rad="228600">
                    <a:schemeClr val="accent1">
                      <a:satMod val="175000"/>
                      <a:alpha val="40000"/>
                    </a:schemeClr>
                  </a:glow>
                </a:effectLst>
              </a:endParaRPr>
            </a:p>
          </p:txBody>
        </p:sp>
        <p:sp>
          <p:nvSpPr>
            <p:cNvPr id="35" name="4-Point Star 34"/>
            <p:cNvSpPr/>
            <p:nvPr/>
          </p:nvSpPr>
          <p:spPr>
            <a:xfrm>
              <a:off x="5465861" y="3525809"/>
              <a:ext cx="134168" cy="134253"/>
            </a:xfrm>
            <a:prstGeom prst="star4">
              <a:avLst/>
            </a:prstGeom>
            <a:solidFill>
              <a:srgbClr val="002060"/>
            </a:solidFill>
            <a:ln>
              <a:noFill/>
            </a:ln>
            <a:effectLst>
              <a:glow rad="63500">
                <a:schemeClr val="accent1">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sp3d extrusionH="57150">
                <a:bevelT w="57150" h="38100" prst="artDeco"/>
              </a:sp3d>
            </a:bodyPr>
            <a:lstStyle/>
            <a:p>
              <a:pPr algn="ctr">
                <a:lnSpc>
                  <a:spcPct val="90000"/>
                </a:lnSpc>
                <a:spcBef>
                  <a:spcPts val="600"/>
                </a:spcBef>
              </a:pPr>
              <a:endParaRPr lang="en-US" sz="2000" dirty="0" err="1" smtClean="0">
                <a:effectLst>
                  <a:glow rad="228600">
                    <a:schemeClr val="accent1">
                      <a:satMod val="175000"/>
                      <a:alpha val="40000"/>
                    </a:schemeClr>
                  </a:glow>
                </a:effectLst>
              </a:endParaRPr>
            </a:p>
          </p:txBody>
        </p:sp>
        <p:sp>
          <p:nvSpPr>
            <p:cNvPr id="36" name="4-Point Star 35"/>
            <p:cNvSpPr/>
            <p:nvPr/>
          </p:nvSpPr>
          <p:spPr>
            <a:xfrm>
              <a:off x="5592312" y="3942697"/>
              <a:ext cx="134168" cy="134253"/>
            </a:xfrm>
            <a:prstGeom prst="star4">
              <a:avLst/>
            </a:prstGeom>
            <a:solidFill>
              <a:srgbClr val="002060"/>
            </a:solidFill>
            <a:ln>
              <a:noFill/>
            </a:ln>
            <a:effectLst>
              <a:glow rad="63500">
                <a:schemeClr val="accent1">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sp3d extrusionH="57150">
                <a:bevelT w="57150" h="38100" prst="artDeco"/>
              </a:sp3d>
            </a:bodyPr>
            <a:lstStyle/>
            <a:p>
              <a:pPr algn="ctr">
                <a:lnSpc>
                  <a:spcPct val="90000"/>
                </a:lnSpc>
                <a:spcBef>
                  <a:spcPts val="600"/>
                </a:spcBef>
              </a:pPr>
              <a:endParaRPr lang="en-US" sz="2000" dirty="0" err="1" smtClean="0">
                <a:effectLst>
                  <a:glow rad="228600">
                    <a:schemeClr val="accent1">
                      <a:satMod val="175000"/>
                      <a:alpha val="40000"/>
                    </a:schemeClr>
                  </a:glow>
                </a:effectLst>
              </a:endParaRPr>
            </a:p>
          </p:txBody>
        </p:sp>
        <p:sp>
          <p:nvSpPr>
            <p:cNvPr id="37" name="4-Point Star 36"/>
            <p:cNvSpPr/>
            <p:nvPr/>
          </p:nvSpPr>
          <p:spPr>
            <a:xfrm>
              <a:off x="5968052" y="2989084"/>
              <a:ext cx="134168" cy="134253"/>
            </a:xfrm>
            <a:prstGeom prst="star4">
              <a:avLst/>
            </a:prstGeom>
            <a:solidFill>
              <a:srgbClr val="002060"/>
            </a:solidFill>
            <a:ln>
              <a:noFill/>
            </a:ln>
            <a:effectLst>
              <a:glow rad="63500">
                <a:schemeClr val="accent1">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sp3d extrusionH="57150">
                <a:bevelT w="57150" h="38100" prst="artDeco"/>
              </a:sp3d>
            </a:bodyPr>
            <a:lstStyle/>
            <a:p>
              <a:pPr algn="ctr">
                <a:lnSpc>
                  <a:spcPct val="90000"/>
                </a:lnSpc>
                <a:spcBef>
                  <a:spcPts val="600"/>
                </a:spcBef>
              </a:pPr>
              <a:endParaRPr lang="en-US" sz="2000" dirty="0" err="1" smtClean="0">
                <a:effectLst>
                  <a:glow rad="228600">
                    <a:schemeClr val="accent1">
                      <a:satMod val="175000"/>
                      <a:alpha val="40000"/>
                    </a:schemeClr>
                  </a:glow>
                </a:effectLst>
              </a:endParaRPr>
            </a:p>
          </p:txBody>
        </p:sp>
        <p:sp>
          <p:nvSpPr>
            <p:cNvPr id="38" name="4-Point Star 37"/>
            <p:cNvSpPr/>
            <p:nvPr/>
          </p:nvSpPr>
          <p:spPr>
            <a:xfrm>
              <a:off x="7776756" y="1093159"/>
              <a:ext cx="134168" cy="134253"/>
            </a:xfrm>
            <a:prstGeom prst="star4">
              <a:avLst/>
            </a:prstGeom>
            <a:solidFill>
              <a:srgbClr val="002060"/>
            </a:solidFill>
            <a:ln>
              <a:noFill/>
            </a:ln>
            <a:effectLst>
              <a:glow rad="63500">
                <a:schemeClr val="accent1">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sp3d extrusionH="57150">
                <a:bevelT w="57150" h="38100" prst="artDeco"/>
              </a:sp3d>
            </a:bodyPr>
            <a:lstStyle/>
            <a:p>
              <a:pPr algn="ctr">
                <a:lnSpc>
                  <a:spcPct val="90000"/>
                </a:lnSpc>
                <a:spcBef>
                  <a:spcPts val="600"/>
                </a:spcBef>
              </a:pPr>
              <a:endParaRPr lang="en-US" sz="2000" b="1" dirty="0" err="1" smtClean="0">
                <a:effectLst>
                  <a:glow rad="228600">
                    <a:schemeClr val="accent1">
                      <a:satMod val="175000"/>
                      <a:alpha val="40000"/>
                    </a:schemeClr>
                  </a:glow>
                </a:effectLst>
              </a:endParaRPr>
            </a:p>
          </p:txBody>
        </p:sp>
        <p:sp>
          <p:nvSpPr>
            <p:cNvPr id="39" name="4-Point Star 38"/>
            <p:cNvSpPr/>
            <p:nvPr/>
          </p:nvSpPr>
          <p:spPr>
            <a:xfrm>
              <a:off x="7924473" y="1417673"/>
              <a:ext cx="134168" cy="134253"/>
            </a:xfrm>
            <a:prstGeom prst="star4">
              <a:avLst/>
            </a:prstGeom>
            <a:solidFill>
              <a:srgbClr val="002060"/>
            </a:solidFill>
            <a:ln>
              <a:noFill/>
            </a:ln>
            <a:effectLst>
              <a:glow rad="63500">
                <a:schemeClr val="accent1">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sp3d extrusionH="57150">
                <a:bevelT w="57150" h="38100" prst="artDeco"/>
              </a:sp3d>
            </a:bodyPr>
            <a:lstStyle/>
            <a:p>
              <a:pPr algn="ctr">
                <a:lnSpc>
                  <a:spcPct val="90000"/>
                </a:lnSpc>
                <a:spcBef>
                  <a:spcPts val="600"/>
                </a:spcBef>
              </a:pPr>
              <a:endParaRPr lang="en-US" sz="2000" dirty="0" err="1" smtClean="0">
                <a:effectLst>
                  <a:glow rad="228600">
                    <a:schemeClr val="accent1">
                      <a:satMod val="175000"/>
                      <a:alpha val="40000"/>
                    </a:schemeClr>
                  </a:glow>
                </a:effectLst>
              </a:endParaRPr>
            </a:p>
          </p:txBody>
        </p:sp>
        <p:sp>
          <p:nvSpPr>
            <p:cNvPr id="40" name="4-Point Star 39"/>
            <p:cNvSpPr/>
            <p:nvPr/>
          </p:nvSpPr>
          <p:spPr>
            <a:xfrm>
              <a:off x="7274394" y="1793387"/>
              <a:ext cx="134168" cy="134253"/>
            </a:xfrm>
            <a:prstGeom prst="star4">
              <a:avLst/>
            </a:prstGeom>
            <a:solidFill>
              <a:srgbClr val="002060"/>
            </a:solidFill>
            <a:ln>
              <a:noFill/>
            </a:ln>
            <a:effectLst>
              <a:glow rad="63500">
                <a:schemeClr val="accent1">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sp3d extrusionH="57150">
                <a:bevelT w="57150" h="38100" prst="artDeco"/>
              </a:sp3d>
            </a:bodyPr>
            <a:lstStyle/>
            <a:p>
              <a:pPr algn="ctr">
                <a:lnSpc>
                  <a:spcPct val="90000"/>
                </a:lnSpc>
                <a:spcBef>
                  <a:spcPts val="600"/>
                </a:spcBef>
              </a:pPr>
              <a:endParaRPr lang="en-US" sz="2000" dirty="0" err="1" smtClean="0">
                <a:effectLst>
                  <a:glow rad="228600">
                    <a:schemeClr val="accent1">
                      <a:satMod val="175000"/>
                      <a:alpha val="40000"/>
                    </a:schemeClr>
                  </a:glow>
                </a:effectLst>
              </a:endParaRPr>
            </a:p>
          </p:txBody>
        </p:sp>
        <p:sp>
          <p:nvSpPr>
            <p:cNvPr id="41" name="4-Point Star 40"/>
            <p:cNvSpPr/>
            <p:nvPr/>
          </p:nvSpPr>
          <p:spPr>
            <a:xfrm>
              <a:off x="7737621" y="1943550"/>
              <a:ext cx="134168" cy="134253"/>
            </a:xfrm>
            <a:prstGeom prst="star4">
              <a:avLst/>
            </a:prstGeom>
            <a:solidFill>
              <a:srgbClr val="002060"/>
            </a:solidFill>
            <a:ln>
              <a:noFill/>
            </a:ln>
            <a:effectLst>
              <a:glow rad="63500">
                <a:schemeClr val="accent1">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sp3d extrusionH="57150">
                <a:bevelT w="57150" h="38100" prst="artDeco"/>
              </a:sp3d>
            </a:bodyPr>
            <a:lstStyle/>
            <a:p>
              <a:pPr algn="ctr">
                <a:lnSpc>
                  <a:spcPct val="90000"/>
                </a:lnSpc>
                <a:spcBef>
                  <a:spcPts val="600"/>
                </a:spcBef>
              </a:pPr>
              <a:endParaRPr lang="en-US" sz="2000" dirty="0" err="1" smtClean="0">
                <a:effectLst>
                  <a:glow rad="228600">
                    <a:schemeClr val="accent1">
                      <a:satMod val="175000"/>
                      <a:alpha val="40000"/>
                    </a:schemeClr>
                  </a:glow>
                </a:effectLst>
              </a:endParaRPr>
            </a:p>
          </p:txBody>
        </p:sp>
        <p:sp>
          <p:nvSpPr>
            <p:cNvPr id="42" name="4-Point Star 41"/>
            <p:cNvSpPr/>
            <p:nvPr/>
          </p:nvSpPr>
          <p:spPr>
            <a:xfrm>
              <a:off x="7070968" y="2220697"/>
              <a:ext cx="134168" cy="134253"/>
            </a:xfrm>
            <a:prstGeom prst="star4">
              <a:avLst/>
            </a:prstGeom>
            <a:solidFill>
              <a:srgbClr val="002060"/>
            </a:solidFill>
            <a:ln>
              <a:noFill/>
            </a:ln>
            <a:effectLst>
              <a:glow rad="63500">
                <a:schemeClr val="accent1">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sp3d extrusionH="57150">
                <a:bevelT w="57150" h="38100" prst="artDeco"/>
              </a:sp3d>
            </a:bodyPr>
            <a:lstStyle/>
            <a:p>
              <a:pPr algn="ctr">
                <a:lnSpc>
                  <a:spcPct val="90000"/>
                </a:lnSpc>
                <a:spcBef>
                  <a:spcPts val="600"/>
                </a:spcBef>
              </a:pPr>
              <a:endParaRPr lang="en-US" sz="2000" dirty="0" err="1" smtClean="0">
                <a:effectLst>
                  <a:glow rad="228600">
                    <a:schemeClr val="accent1">
                      <a:satMod val="175000"/>
                      <a:alpha val="40000"/>
                    </a:schemeClr>
                  </a:glow>
                </a:effectLst>
              </a:endParaRPr>
            </a:p>
          </p:txBody>
        </p:sp>
        <p:sp>
          <p:nvSpPr>
            <p:cNvPr id="43" name="4-Point Star 42"/>
            <p:cNvSpPr/>
            <p:nvPr/>
          </p:nvSpPr>
          <p:spPr>
            <a:xfrm>
              <a:off x="7085125" y="2669936"/>
              <a:ext cx="134168" cy="134253"/>
            </a:xfrm>
            <a:prstGeom prst="star4">
              <a:avLst/>
            </a:prstGeom>
            <a:solidFill>
              <a:srgbClr val="002060"/>
            </a:solidFill>
            <a:ln>
              <a:noFill/>
            </a:ln>
            <a:effectLst>
              <a:glow rad="63500">
                <a:schemeClr val="accent1">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sp3d extrusionH="57150">
                <a:bevelT w="57150" h="38100" prst="artDeco"/>
              </a:sp3d>
            </a:bodyPr>
            <a:lstStyle/>
            <a:p>
              <a:pPr algn="ctr">
                <a:lnSpc>
                  <a:spcPct val="90000"/>
                </a:lnSpc>
                <a:spcBef>
                  <a:spcPts val="600"/>
                </a:spcBef>
              </a:pPr>
              <a:endParaRPr lang="en-US" sz="2000" dirty="0" err="1" smtClean="0">
                <a:effectLst>
                  <a:glow rad="228600">
                    <a:schemeClr val="accent1">
                      <a:satMod val="175000"/>
                      <a:alpha val="40000"/>
                    </a:schemeClr>
                  </a:glow>
                </a:effectLst>
              </a:endParaRPr>
            </a:p>
          </p:txBody>
        </p:sp>
        <p:sp>
          <p:nvSpPr>
            <p:cNvPr id="44" name="4-Point Star 43"/>
            <p:cNvSpPr/>
            <p:nvPr/>
          </p:nvSpPr>
          <p:spPr>
            <a:xfrm>
              <a:off x="7891778" y="2875170"/>
              <a:ext cx="134168" cy="134253"/>
            </a:xfrm>
            <a:prstGeom prst="star4">
              <a:avLst/>
            </a:prstGeom>
            <a:solidFill>
              <a:srgbClr val="002060"/>
            </a:solidFill>
            <a:ln>
              <a:noFill/>
            </a:ln>
            <a:effectLst>
              <a:glow rad="63500">
                <a:schemeClr val="accent1">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sp3d extrusionH="57150">
                <a:bevelT w="57150" h="38100" prst="artDeco"/>
              </a:sp3d>
            </a:bodyPr>
            <a:lstStyle/>
            <a:p>
              <a:pPr algn="ctr">
                <a:lnSpc>
                  <a:spcPct val="90000"/>
                </a:lnSpc>
                <a:spcBef>
                  <a:spcPts val="600"/>
                </a:spcBef>
              </a:pPr>
              <a:endParaRPr lang="en-US" sz="2000" dirty="0" err="1" smtClean="0">
                <a:effectLst>
                  <a:glow rad="228600">
                    <a:schemeClr val="accent1">
                      <a:satMod val="175000"/>
                      <a:alpha val="40000"/>
                    </a:schemeClr>
                  </a:glow>
                </a:effectLst>
              </a:endParaRPr>
            </a:p>
          </p:txBody>
        </p:sp>
        <p:sp>
          <p:nvSpPr>
            <p:cNvPr id="45" name="4-Point Star 44"/>
            <p:cNvSpPr/>
            <p:nvPr/>
          </p:nvSpPr>
          <p:spPr>
            <a:xfrm>
              <a:off x="6716244" y="3181094"/>
              <a:ext cx="134168" cy="134253"/>
            </a:xfrm>
            <a:prstGeom prst="star4">
              <a:avLst/>
            </a:prstGeom>
            <a:solidFill>
              <a:srgbClr val="002060"/>
            </a:solidFill>
            <a:ln>
              <a:noFill/>
            </a:ln>
            <a:effectLst>
              <a:glow rad="63500">
                <a:schemeClr val="accent1">
                  <a:satMod val="175000"/>
                  <a:alpha val="40000"/>
                </a:schemeClr>
              </a:glo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sp3d extrusionH="57150">
                <a:bevelT w="57150" h="38100" prst="artDeco"/>
              </a:sp3d>
            </a:bodyPr>
            <a:lstStyle/>
            <a:p>
              <a:pPr algn="ctr">
                <a:lnSpc>
                  <a:spcPct val="90000"/>
                </a:lnSpc>
                <a:spcBef>
                  <a:spcPts val="600"/>
                </a:spcBef>
              </a:pPr>
              <a:endParaRPr lang="en-US" sz="2000" dirty="0" err="1" smtClean="0">
                <a:effectLst>
                  <a:glow rad="228600">
                    <a:schemeClr val="accent1">
                      <a:satMod val="175000"/>
                      <a:alpha val="40000"/>
                    </a:schemeClr>
                  </a:glow>
                </a:effectLst>
              </a:endParaRPr>
            </a:p>
          </p:txBody>
        </p:sp>
        <p:sp>
          <p:nvSpPr>
            <p:cNvPr id="27" name="TextBox 26"/>
            <p:cNvSpPr txBox="1"/>
            <p:nvPr/>
          </p:nvSpPr>
          <p:spPr>
            <a:xfrm>
              <a:off x="4664665" y="2213715"/>
              <a:ext cx="397700" cy="332399"/>
            </a:xfrm>
            <a:prstGeom prst="rect">
              <a:avLst/>
            </a:prstGeom>
            <a:noFill/>
          </p:spPr>
          <p:txBody>
            <a:bodyPr wrap="square" lIns="137160" tIns="109728" rIns="137160" bIns="109728" rtlCol="0">
              <a:spAutoFit/>
            </a:bodyPr>
            <a:lstStyle/>
            <a:p>
              <a:pPr>
                <a:lnSpc>
                  <a:spcPct val="90000"/>
                </a:lnSpc>
                <a:spcBef>
                  <a:spcPts val="600"/>
                </a:spcBef>
              </a:pPr>
              <a:r>
                <a:rPr lang="en-US" sz="800" dirty="0" smtClean="0">
                  <a:solidFill>
                    <a:srgbClr val="002060"/>
                  </a:solidFill>
                  <a:latin typeface="+mn-lt"/>
                </a:rPr>
                <a:t>GE</a:t>
              </a:r>
            </a:p>
          </p:txBody>
        </p:sp>
        <p:sp>
          <p:nvSpPr>
            <p:cNvPr id="28" name="TextBox 27"/>
            <p:cNvSpPr txBox="1"/>
            <p:nvPr/>
          </p:nvSpPr>
          <p:spPr>
            <a:xfrm>
              <a:off x="5209487" y="1857008"/>
              <a:ext cx="1027043" cy="332399"/>
            </a:xfrm>
            <a:prstGeom prst="rect">
              <a:avLst/>
            </a:prstGeom>
            <a:noFill/>
          </p:spPr>
          <p:txBody>
            <a:bodyPr wrap="square" lIns="137160" tIns="109728" rIns="137160" bIns="109728" rtlCol="0">
              <a:spAutoFit/>
            </a:bodyPr>
            <a:lstStyle/>
            <a:p>
              <a:pPr>
                <a:lnSpc>
                  <a:spcPct val="90000"/>
                </a:lnSpc>
                <a:spcBef>
                  <a:spcPts val="600"/>
                </a:spcBef>
              </a:pPr>
              <a:r>
                <a:rPr lang="en-US" sz="800" dirty="0" smtClean="0">
                  <a:solidFill>
                    <a:srgbClr val="002060"/>
                  </a:solidFill>
                  <a:latin typeface="+mn-lt"/>
                </a:rPr>
                <a:t>Ignition </a:t>
              </a:r>
            </a:p>
          </p:txBody>
        </p:sp>
        <p:sp>
          <p:nvSpPr>
            <p:cNvPr id="78848" name="TextBox 78847"/>
            <p:cNvSpPr txBox="1"/>
            <p:nvPr/>
          </p:nvSpPr>
          <p:spPr>
            <a:xfrm>
              <a:off x="5208139" y="2304262"/>
              <a:ext cx="1080051" cy="332399"/>
            </a:xfrm>
            <a:prstGeom prst="rect">
              <a:avLst/>
            </a:prstGeom>
            <a:noFill/>
          </p:spPr>
          <p:txBody>
            <a:bodyPr wrap="square" lIns="137160" tIns="109728" rIns="137160" bIns="109728" rtlCol="0">
              <a:spAutoFit/>
            </a:bodyPr>
            <a:lstStyle/>
            <a:p>
              <a:pPr>
                <a:lnSpc>
                  <a:spcPct val="90000"/>
                </a:lnSpc>
                <a:spcBef>
                  <a:spcPts val="600"/>
                </a:spcBef>
              </a:pPr>
              <a:r>
                <a:rPr lang="en-US" sz="800" dirty="0" smtClean="0">
                  <a:solidFill>
                    <a:srgbClr val="002060"/>
                  </a:solidFill>
                  <a:latin typeface="+mn-lt"/>
                </a:rPr>
                <a:t>Siemens </a:t>
              </a:r>
            </a:p>
          </p:txBody>
        </p:sp>
        <p:sp>
          <p:nvSpPr>
            <p:cNvPr id="78864" name="TextBox 78863"/>
            <p:cNvSpPr txBox="1"/>
            <p:nvPr/>
          </p:nvSpPr>
          <p:spPr>
            <a:xfrm>
              <a:off x="6676775" y="2197155"/>
              <a:ext cx="1139687" cy="332399"/>
            </a:xfrm>
            <a:prstGeom prst="rect">
              <a:avLst/>
            </a:prstGeom>
            <a:noFill/>
          </p:spPr>
          <p:txBody>
            <a:bodyPr wrap="square" lIns="137160" tIns="109728" rIns="137160" bIns="109728" rtlCol="0">
              <a:spAutoFit/>
            </a:bodyPr>
            <a:lstStyle/>
            <a:p>
              <a:pPr>
                <a:lnSpc>
                  <a:spcPct val="90000"/>
                </a:lnSpc>
                <a:spcBef>
                  <a:spcPts val="600"/>
                </a:spcBef>
              </a:pPr>
              <a:r>
                <a:rPr lang="en-US" sz="800" dirty="0">
                  <a:solidFill>
                    <a:srgbClr val="002060"/>
                  </a:solidFill>
                  <a:latin typeface="+mn-lt"/>
                </a:rPr>
                <a:t>Apple</a:t>
              </a:r>
            </a:p>
          </p:txBody>
        </p:sp>
        <p:sp>
          <p:nvSpPr>
            <p:cNvPr id="78849" name="TextBox 78848"/>
            <p:cNvSpPr txBox="1"/>
            <p:nvPr/>
          </p:nvSpPr>
          <p:spPr>
            <a:xfrm>
              <a:off x="5197935" y="2668874"/>
              <a:ext cx="1172819" cy="332399"/>
            </a:xfrm>
            <a:prstGeom prst="rect">
              <a:avLst/>
            </a:prstGeom>
            <a:noFill/>
          </p:spPr>
          <p:txBody>
            <a:bodyPr wrap="square" lIns="137160" tIns="109728" rIns="137160" bIns="109728" rtlCol="0">
              <a:spAutoFit/>
            </a:bodyPr>
            <a:lstStyle/>
            <a:p>
              <a:pPr>
                <a:lnSpc>
                  <a:spcPct val="90000"/>
                </a:lnSpc>
                <a:spcBef>
                  <a:spcPts val="600"/>
                </a:spcBef>
              </a:pPr>
              <a:r>
                <a:rPr lang="en-US" sz="800" dirty="0" smtClean="0">
                  <a:solidFill>
                    <a:srgbClr val="002060"/>
                  </a:solidFill>
                  <a:latin typeface="+mn-lt"/>
                </a:rPr>
                <a:t>General Motors </a:t>
              </a:r>
            </a:p>
          </p:txBody>
        </p:sp>
        <p:sp>
          <p:nvSpPr>
            <p:cNvPr id="78852" name="TextBox 78851"/>
            <p:cNvSpPr txBox="1"/>
            <p:nvPr/>
          </p:nvSpPr>
          <p:spPr>
            <a:xfrm>
              <a:off x="5638936" y="3159638"/>
              <a:ext cx="871599" cy="332399"/>
            </a:xfrm>
            <a:prstGeom prst="rect">
              <a:avLst/>
            </a:prstGeom>
            <a:noFill/>
          </p:spPr>
          <p:txBody>
            <a:bodyPr wrap="square" lIns="137160" tIns="109728" rIns="137160" bIns="109728" rtlCol="0">
              <a:spAutoFit/>
            </a:bodyPr>
            <a:lstStyle/>
            <a:p>
              <a:pPr>
                <a:lnSpc>
                  <a:spcPct val="90000"/>
                </a:lnSpc>
                <a:spcBef>
                  <a:spcPts val="600"/>
                </a:spcBef>
              </a:pPr>
              <a:r>
                <a:rPr lang="en-US" sz="800" dirty="0" smtClean="0">
                  <a:solidFill>
                    <a:srgbClr val="002060"/>
                  </a:solidFill>
                  <a:latin typeface="+mn-lt"/>
                </a:rPr>
                <a:t>Visa</a:t>
              </a:r>
            </a:p>
          </p:txBody>
        </p:sp>
        <p:sp>
          <p:nvSpPr>
            <p:cNvPr id="78855" name="TextBox 78854"/>
            <p:cNvSpPr txBox="1"/>
            <p:nvPr/>
          </p:nvSpPr>
          <p:spPr>
            <a:xfrm>
              <a:off x="4821400" y="3764277"/>
              <a:ext cx="1632378" cy="332399"/>
            </a:xfrm>
            <a:prstGeom prst="rect">
              <a:avLst/>
            </a:prstGeom>
            <a:noFill/>
          </p:spPr>
          <p:txBody>
            <a:bodyPr wrap="square" lIns="137160" tIns="109728" rIns="137160" bIns="109728" rtlCol="0">
              <a:spAutoFit/>
            </a:bodyPr>
            <a:lstStyle/>
            <a:p>
              <a:pPr>
                <a:lnSpc>
                  <a:spcPct val="90000"/>
                </a:lnSpc>
                <a:spcBef>
                  <a:spcPts val="600"/>
                </a:spcBef>
              </a:pPr>
              <a:r>
                <a:rPr lang="en-US" sz="800" dirty="0" smtClean="0">
                  <a:solidFill>
                    <a:srgbClr val="002060"/>
                  </a:solidFill>
                  <a:latin typeface="+mn-lt"/>
                </a:rPr>
                <a:t>Monsanto</a:t>
              </a:r>
            </a:p>
          </p:txBody>
        </p:sp>
        <p:sp>
          <p:nvSpPr>
            <p:cNvPr id="78853" name="TextBox 78852"/>
            <p:cNvSpPr txBox="1"/>
            <p:nvPr/>
          </p:nvSpPr>
          <p:spPr>
            <a:xfrm>
              <a:off x="5947068" y="2985638"/>
              <a:ext cx="604637" cy="332399"/>
            </a:xfrm>
            <a:prstGeom prst="rect">
              <a:avLst/>
            </a:prstGeom>
            <a:noFill/>
          </p:spPr>
          <p:txBody>
            <a:bodyPr wrap="square" lIns="137160" tIns="109728" rIns="137160" bIns="109728" rtlCol="0">
              <a:spAutoFit/>
            </a:bodyPr>
            <a:lstStyle/>
            <a:p>
              <a:pPr>
                <a:lnSpc>
                  <a:spcPct val="90000"/>
                </a:lnSpc>
                <a:spcBef>
                  <a:spcPts val="600"/>
                </a:spcBef>
              </a:pPr>
              <a:r>
                <a:rPr lang="en-US" sz="800" dirty="0" smtClean="0">
                  <a:solidFill>
                    <a:srgbClr val="002060"/>
                  </a:solidFill>
                  <a:latin typeface="+mn-lt"/>
                </a:rPr>
                <a:t>Cisco</a:t>
              </a:r>
            </a:p>
          </p:txBody>
        </p:sp>
        <p:sp>
          <p:nvSpPr>
            <p:cNvPr id="78863" name="TextBox 78862"/>
            <p:cNvSpPr txBox="1"/>
            <p:nvPr/>
          </p:nvSpPr>
          <p:spPr>
            <a:xfrm>
              <a:off x="6688860" y="2593925"/>
              <a:ext cx="1007739" cy="415498"/>
            </a:xfrm>
            <a:prstGeom prst="rect">
              <a:avLst/>
            </a:prstGeom>
            <a:noFill/>
          </p:spPr>
          <p:txBody>
            <a:bodyPr wrap="square" lIns="137160" tIns="109728" rIns="137160" bIns="109728" rtlCol="0">
              <a:spAutoFit/>
            </a:bodyPr>
            <a:lstStyle/>
            <a:p>
              <a:pPr>
                <a:lnSpc>
                  <a:spcPct val="90000"/>
                </a:lnSpc>
                <a:spcBef>
                  <a:spcPts val="600"/>
                </a:spcBef>
              </a:pPr>
              <a:r>
                <a:rPr lang="en-US" sz="800" dirty="0">
                  <a:solidFill>
                    <a:srgbClr val="002060"/>
                  </a:solidFill>
                  <a:latin typeface="+mn-lt"/>
                </a:rPr>
                <a:t>Oracle</a:t>
              </a:r>
              <a:r>
                <a:rPr lang="en-US" dirty="0" smtClean="0"/>
                <a:t> </a:t>
              </a:r>
            </a:p>
          </p:txBody>
        </p:sp>
        <p:sp>
          <p:nvSpPr>
            <p:cNvPr id="78854" name="TextBox 78853"/>
            <p:cNvSpPr txBox="1"/>
            <p:nvPr/>
          </p:nvSpPr>
          <p:spPr>
            <a:xfrm>
              <a:off x="4890274" y="3315347"/>
              <a:ext cx="675862" cy="332399"/>
            </a:xfrm>
            <a:prstGeom prst="rect">
              <a:avLst/>
            </a:prstGeom>
            <a:noFill/>
          </p:spPr>
          <p:txBody>
            <a:bodyPr wrap="square" lIns="137160" tIns="109728" rIns="137160" bIns="109728" rtlCol="0">
              <a:spAutoFit/>
            </a:bodyPr>
            <a:lstStyle/>
            <a:p>
              <a:pPr>
                <a:lnSpc>
                  <a:spcPct val="90000"/>
                </a:lnSpc>
                <a:spcBef>
                  <a:spcPts val="600"/>
                </a:spcBef>
              </a:pPr>
              <a:r>
                <a:rPr lang="en-US" sz="800" dirty="0" smtClean="0">
                  <a:solidFill>
                    <a:srgbClr val="002060"/>
                  </a:solidFill>
                  <a:latin typeface="+mn-lt"/>
                </a:rPr>
                <a:t>Nike</a:t>
              </a:r>
            </a:p>
          </p:txBody>
        </p:sp>
        <p:sp>
          <p:nvSpPr>
            <p:cNvPr id="78856" name="TextBox 78855"/>
            <p:cNvSpPr txBox="1"/>
            <p:nvPr/>
          </p:nvSpPr>
          <p:spPr>
            <a:xfrm>
              <a:off x="5581742" y="3966413"/>
              <a:ext cx="1442880" cy="332399"/>
            </a:xfrm>
            <a:prstGeom prst="rect">
              <a:avLst/>
            </a:prstGeom>
            <a:noFill/>
          </p:spPr>
          <p:txBody>
            <a:bodyPr wrap="square" lIns="137160" tIns="109728" rIns="137160" bIns="109728" rtlCol="0">
              <a:spAutoFit/>
            </a:bodyPr>
            <a:lstStyle/>
            <a:p>
              <a:pPr>
                <a:lnSpc>
                  <a:spcPct val="90000"/>
                </a:lnSpc>
                <a:spcBef>
                  <a:spcPts val="600"/>
                </a:spcBef>
              </a:pPr>
              <a:r>
                <a:rPr lang="en-US" sz="800" dirty="0" smtClean="0">
                  <a:solidFill>
                    <a:srgbClr val="002060"/>
                  </a:solidFill>
                  <a:latin typeface="+mn-lt"/>
                </a:rPr>
                <a:t>John Deere</a:t>
              </a:r>
            </a:p>
          </p:txBody>
        </p:sp>
        <p:sp>
          <p:nvSpPr>
            <p:cNvPr id="78857" name="TextBox 78856"/>
            <p:cNvSpPr txBox="1"/>
            <p:nvPr/>
          </p:nvSpPr>
          <p:spPr>
            <a:xfrm>
              <a:off x="5465861" y="3529799"/>
              <a:ext cx="1044009" cy="332399"/>
            </a:xfrm>
            <a:prstGeom prst="rect">
              <a:avLst/>
            </a:prstGeom>
            <a:noFill/>
          </p:spPr>
          <p:txBody>
            <a:bodyPr wrap="square" lIns="137160" tIns="109728" rIns="137160" bIns="109728" rtlCol="0">
              <a:spAutoFit/>
            </a:bodyPr>
            <a:lstStyle/>
            <a:p>
              <a:pPr>
                <a:lnSpc>
                  <a:spcPct val="90000"/>
                </a:lnSpc>
                <a:spcBef>
                  <a:spcPts val="600"/>
                </a:spcBef>
              </a:pPr>
              <a:r>
                <a:rPr lang="en-US" sz="800" dirty="0" smtClean="0">
                  <a:solidFill>
                    <a:srgbClr val="002060"/>
                  </a:solidFill>
                  <a:latin typeface="+mn-lt"/>
                </a:rPr>
                <a:t>Ford</a:t>
              </a:r>
            </a:p>
          </p:txBody>
        </p:sp>
        <p:sp>
          <p:nvSpPr>
            <p:cNvPr id="78859" name="TextBox 78858"/>
            <p:cNvSpPr txBox="1"/>
            <p:nvPr/>
          </p:nvSpPr>
          <p:spPr>
            <a:xfrm>
              <a:off x="7356711" y="1133134"/>
              <a:ext cx="1338470" cy="332399"/>
            </a:xfrm>
            <a:prstGeom prst="rect">
              <a:avLst/>
            </a:prstGeom>
            <a:noFill/>
          </p:spPr>
          <p:txBody>
            <a:bodyPr wrap="square" lIns="137160" tIns="109728" rIns="137160" bIns="109728" rtlCol="0">
              <a:spAutoFit/>
            </a:bodyPr>
            <a:lstStyle/>
            <a:p>
              <a:pPr>
                <a:lnSpc>
                  <a:spcPct val="90000"/>
                </a:lnSpc>
                <a:spcBef>
                  <a:spcPts val="600"/>
                </a:spcBef>
              </a:pPr>
              <a:r>
                <a:rPr lang="en-US" sz="800" dirty="0">
                  <a:solidFill>
                    <a:srgbClr val="002060"/>
                  </a:solidFill>
                  <a:latin typeface="+mn-lt"/>
                </a:rPr>
                <a:t>Google </a:t>
              </a:r>
            </a:p>
          </p:txBody>
        </p:sp>
        <p:sp>
          <p:nvSpPr>
            <p:cNvPr id="78860" name="TextBox 78859"/>
            <p:cNvSpPr txBox="1"/>
            <p:nvPr/>
          </p:nvSpPr>
          <p:spPr>
            <a:xfrm>
              <a:off x="7386093" y="1372305"/>
              <a:ext cx="1345096" cy="415498"/>
            </a:xfrm>
            <a:prstGeom prst="rect">
              <a:avLst/>
            </a:prstGeom>
            <a:noFill/>
          </p:spPr>
          <p:txBody>
            <a:bodyPr wrap="square" lIns="137160" tIns="109728" rIns="137160" bIns="109728" rtlCol="0">
              <a:spAutoFit/>
            </a:bodyPr>
            <a:lstStyle/>
            <a:p>
              <a:pPr>
                <a:lnSpc>
                  <a:spcPct val="90000"/>
                </a:lnSpc>
                <a:spcBef>
                  <a:spcPts val="600"/>
                </a:spcBef>
              </a:pPr>
              <a:r>
                <a:rPr lang="en-US" sz="800" dirty="0">
                  <a:solidFill>
                    <a:srgbClr val="002060"/>
                  </a:solidFill>
                  <a:latin typeface="+mn-lt"/>
                </a:rPr>
                <a:t>Microsoft</a:t>
              </a:r>
              <a:r>
                <a:rPr lang="en-US" dirty="0" smtClean="0"/>
                <a:t> </a:t>
              </a:r>
            </a:p>
          </p:txBody>
        </p:sp>
        <p:sp>
          <p:nvSpPr>
            <p:cNvPr id="78861" name="TextBox 78860"/>
            <p:cNvSpPr txBox="1"/>
            <p:nvPr/>
          </p:nvSpPr>
          <p:spPr>
            <a:xfrm>
              <a:off x="6990032" y="1813956"/>
              <a:ext cx="1595973" cy="332399"/>
            </a:xfrm>
            <a:prstGeom prst="rect">
              <a:avLst/>
            </a:prstGeom>
            <a:noFill/>
          </p:spPr>
          <p:txBody>
            <a:bodyPr wrap="square" lIns="137160" tIns="109728" rIns="137160" bIns="109728" rtlCol="0">
              <a:spAutoFit/>
            </a:bodyPr>
            <a:lstStyle>
              <a:defPPr>
                <a:defRPr lang="en-US"/>
              </a:defPPr>
              <a:lvl1pPr>
                <a:lnSpc>
                  <a:spcPct val="90000"/>
                </a:lnSpc>
                <a:spcBef>
                  <a:spcPts val="600"/>
                </a:spcBef>
              </a:lvl1pPr>
            </a:lstStyle>
            <a:p>
              <a:r>
                <a:rPr lang="en-US" sz="800" dirty="0">
                  <a:solidFill>
                    <a:srgbClr val="002060"/>
                  </a:solidFill>
                  <a:latin typeface="+mn-lt"/>
                </a:rPr>
                <a:t>IBM</a:t>
              </a:r>
            </a:p>
          </p:txBody>
        </p:sp>
        <p:sp>
          <p:nvSpPr>
            <p:cNvPr id="78862" name="TextBox 78861"/>
            <p:cNvSpPr txBox="1"/>
            <p:nvPr/>
          </p:nvSpPr>
          <p:spPr>
            <a:xfrm>
              <a:off x="7206019" y="1971863"/>
              <a:ext cx="752843" cy="332399"/>
            </a:xfrm>
            <a:prstGeom prst="rect">
              <a:avLst/>
            </a:prstGeom>
            <a:noFill/>
          </p:spPr>
          <p:txBody>
            <a:bodyPr wrap="square" lIns="137160" tIns="109728" rIns="137160" bIns="109728" rtlCol="0">
              <a:spAutoFit/>
            </a:bodyPr>
            <a:lstStyle/>
            <a:p>
              <a:pPr>
                <a:lnSpc>
                  <a:spcPct val="90000"/>
                </a:lnSpc>
                <a:spcBef>
                  <a:spcPts val="600"/>
                </a:spcBef>
              </a:pPr>
              <a:r>
                <a:rPr lang="en-US" sz="800" dirty="0">
                  <a:solidFill>
                    <a:srgbClr val="002060"/>
                  </a:solidFill>
                  <a:latin typeface="+mn-lt"/>
                </a:rPr>
                <a:t>Facebook</a:t>
              </a:r>
            </a:p>
          </p:txBody>
        </p:sp>
        <p:sp>
          <p:nvSpPr>
            <p:cNvPr id="78865" name="TextBox 78864"/>
            <p:cNvSpPr txBox="1"/>
            <p:nvPr/>
          </p:nvSpPr>
          <p:spPr>
            <a:xfrm>
              <a:off x="7522452" y="2843223"/>
              <a:ext cx="897310" cy="332399"/>
            </a:xfrm>
            <a:prstGeom prst="rect">
              <a:avLst/>
            </a:prstGeom>
            <a:noFill/>
          </p:spPr>
          <p:txBody>
            <a:bodyPr wrap="square" lIns="137160" tIns="109728" rIns="137160" bIns="109728" rtlCol="0">
              <a:spAutoFit/>
            </a:bodyPr>
            <a:lstStyle>
              <a:defPPr>
                <a:defRPr lang="en-US"/>
              </a:defPPr>
              <a:lvl1pPr>
                <a:lnSpc>
                  <a:spcPct val="90000"/>
                </a:lnSpc>
                <a:spcBef>
                  <a:spcPts val="600"/>
                </a:spcBef>
              </a:lvl1pPr>
            </a:lstStyle>
            <a:p>
              <a:r>
                <a:rPr lang="en-US" sz="800" dirty="0">
                  <a:solidFill>
                    <a:srgbClr val="002060"/>
                  </a:solidFill>
                  <a:latin typeface="+mn-lt"/>
                </a:rPr>
                <a:t>Intel</a:t>
              </a:r>
            </a:p>
          </p:txBody>
        </p:sp>
        <p:sp>
          <p:nvSpPr>
            <p:cNvPr id="78866" name="TextBox 78865"/>
            <p:cNvSpPr txBox="1"/>
            <p:nvPr/>
          </p:nvSpPr>
          <p:spPr>
            <a:xfrm>
              <a:off x="6315269" y="3162030"/>
              <a:ext cx="563217" cy="332399"/>
            </a:xfrm>
            <a:prstGeom prst="rect">
              <a:avLst/>
            </a:prstGeom>
            <a:noFill/>
          </p:spPr>
          <p:txBody>
            <a:bodyPr wrap="square" lIns="137160" tIns="109728" rIns="137160" bIns="109728" rtlCol="0">
              <a:spAutoFit/>
            </a:bodyPr>
            <a:lstStyle>
              <a:defPPr>
                <a:defRPr lang="en-US"/>
              </a:defPPr>
              <a:lvl1pPr>
                <a:lnSpc>
                  <a:spcPct val="90000"/>
                </a:lnSpc>
                <a:spcBef>
                  <a:spcPts val="600"/>
                </a:spcBef>
              </a:lvl1pPr>
            </a:lstStyle>
            <a:p>
              <a:r>
                <a:rPr lang="en-US" sz="800" dirty="0">
                  <a:solidFill>
                    <a:srgbClr val="002060"/>
                  </a:solidFill>
                  <a:latin typeface="+mn-lt"/>
                </a:rPr>
                <a:t>AT&amp;T</a:t>
              </a:r>
            </a:p>
          </p:txBody>
        </p:sp>
      </p:grpSp>
      <p:sp>
        <p:nvSpPr>
          <p:cNvPr id="78873" name="Slide Number Placeholder 78872"/>
          <p:cNvSpPr>
            <a:spLocks noGrp="1"/>
          </p:cNvSpPr>
          <p:nvPr>
            <p:ph type="sldNum" sz="quarter" idx="10"/>
          </p:nvPr>
        </p:nvSpPr>
        <p:spPr/>
        <p:txBody>
          <a:bodyPr/>
          <a:lstStyle/>
          <a:p>
            <a:pPr>
              <a:defRPr/>
            </a:pPr>
            <a:fld id="{9D361AF9-A0DD-45FF-84F0-37D2A251DD27}" type="slidenum">
              <a:rPr lang="en-US" altLang="en-US" smtClean="0"/>
              <a:pPr>
                <a:defRPr/>
              </a:pPr>
              <a:t>26</a:t>
            </a:fld>
            <a:endParaRPr lang="en-US" alt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8" name="Group 1"/>
          <p:cNvGrpSpPr>
            <a:grpSpLocks/>
          </p:cNvGrpSpPr>
          <p:nvPr/>
        </p:nvGrpSpPr>
        <p:grpSpPr bwMode="auto">
          <a:xfrm>
            <a:off x="1640830" y="1726405"/>
            <a:ext cx="6051550" cy="3722688"/>
            <a:chOff x="1546225" y="1793286"/>
            <a:chExt cx="6051550" cy="3723277"/>
          </a:xfrm>
        </p:grpSpPr>
        <p:pic>
          <p:nvPicPr>
            <p:cNvPr id="7782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6225" y="1793286"/>
              <a:ext cx="6051550" cy="372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bwMode="auto">
            <a:xfrm>
              <a:off x="1674813" y="4621071"/>
              <a:ext cx="936625" cy="387411"/>
            </a:xfrm>
            <a:prstGeom prst="rect">
              <a:avLst/>
            </a:prstGeom>
            <a:noFill/>
          </p:spPr>
          <p:txBody>
            <a:bodyPr lIns="137160" tIns="109728" rIns="137160" bIns="109728">
              <a:spAutoFit/>
            </a:bodyPr>
            <a:lstStyle/>
            <a:p>
              <a:pPr>
                <a:lnSpc>
                  <a:spcPct val="90000"/>
                </a:lnSpc>
                <a:spcBef>
                  <a:spcPts val="600"/>
                </a:spcBef>
                <a:defRPr/>
              </a:pPr>
              <a:r>
                <a:rPr lang="en-US" sz="1100" dirty="0">
                  <a:solidFill>
                    <a:srgbClr val="002060"/>
                  </a:solidFill>
                  <a:latin typeface="+mj-lt"/>
                </a:rPr>
                <a:t>Innovators</a:t>
              </a:r>
              <a:r>
                <a:rPr lang="en-US" sz="1100" dirty="0">
                  <a:solidFill>
                    <a:srgbClr val="002060"/>
                  </a:solidFill>
                </a:rPr>
                <a:t> </a:t>
              </a:r>
            </a:p>
          </p:txBody>
        </p:sp>
        <p:sp>
          <p:nvSpPr>
            <p:cNvPr id="7" name="TextBox 6"/>
            <p:cNvSpPr txBox="1"/>
            <p:nvPr/>
          </p:nvSpPr>
          <p:spPr bwMode="auto">
            <a:xfrm>
              <a:off x="2417763" y="4657589"/>
              <a:ext cx="849312" cy="468387"/>
            </a:xfrm>
            <a:prstGeom prst="rect">
              <a:avLst/>
            </a:prstGeom>
            <a:noFill/>
          </p:spPr>
          <p:txBody>
            <a:bodyPr lIns="137160" tIns="109728" rIns="137160" bIns="109728">
              <a:spAutoFit/>
            </a:bodyPr>
            <a:lstStyle/>
            <a:p>
              <a:pPr algn="ctr">
                <a:lnSpc>
                  <a:spcPct val="50000"/>
                </a:lnSpc>
                <a:spcBef>
                  <a:spcPts val="600"/>
                </a:spcBef>
                <a:defRPr/>
              </a:pPr>
              <a:r>
                <a:rPr lang="en-US" sz="1100" dirty="0">
                  <a:solidFill>
                    <a:srgbClr val="002060"/>
                  </a:solidFill>
                  <a:latin typeface="+mj-lt"/>
                </a:rPr>
                <a:t>Early </a:t>
              </a:r>
            </a:p>
            <a:p>
              <a:pPr algn="ctr">
                <a:lnSpc>
                  <a:spcPct val="50000"/>
                </a:lnSpc>
                <a:spcBef>
                  <a:spcPts val="600"/>
                </a:spcBef>
                <a:defRPr/>
              </a:pPr>
              <a:r>
                <a:rPr lang="en-US" sz="1100" dirty="0">
                  <a:solidFill>
                    <a:srgbClr val="002060"/>
                  </a:solidFill>
                  <a:latin typeface="+mj-lt"/>
                </a:rPr>
                <a:t>Adopters</a:t>
              </a:r>
            </a:p>
          </p:txBody>
        </p:sp>
        <p:sp>
          <p:nvSpPr>
            <p:cNvPr id="8" name="TextBox 7"/>
            <p:cNvSpPr txBox="1"/>
            <p:nvPr/>
          </p:nvSpPr>
          <p:spPr bwMode="auto">
            <a:xfrm>
              <a:off x="3433763" y="4638536"/>
              <a:ext cx="1749425" cy="374709"/>
            </a:xfrm>
            <a:prstGeom prst="rect">
              <a:avLst/>
            </a:prstGeom>
            <a:noFill/>
          </p:spPr>
          <p:txBody>
            <a:bodyPr lIns="137160" tIns="109728" rIns="137160" bIns="109728">
              <a:spAutoFit/>
            </a:bodyPr>
            <a:lstStyle/>
            <a:p>
              <a:pPr>
                <a:lnSpc>
                  <a:spcPct val="90000"/>
                </a:lnSpc>
                <a:spcBef>
                  <a:spcPts val="600"/>
                </a:spcBef>
                <a:defRPr/>
              </a:pPr>
              <a:r>
                <a:rPr lang="en-US" sz="1100" dirty="0">
                  <a:solidFill>
                    <a:srgbClr val="002060"/>
                  </a:solidFill>
                  <a:latin typeface="+mj-lt"/>
                </a:rPr>
                <a:t>Early Majority </a:t>
              </a:r>
            </a:p>
          </p:txBody>
        </p:sp>
        <p:sp>
          <p:nvSpPr>
            <p:cNvPr id="9" name="TextBox 8"/>
            <p:cNvSpPr txBox="1"/>
            <p:nvPr/>
          </p:nvSpPr>
          <p:spPr bwMode="auto">
            <a:xfrm>
              <a:off x="4787900" y="4633773"/>
              <a:ext cx="1443038" cy="374709"/>
            </a:xfrm>
            <a:prstGeom prst="rect">
              <a:avLst/>
            </a:prstGeom>
            <a:noFill/>
          </p:spPr>
          <p:txBody>
            <a:bodyPr lIns="137160" tIns="109728" rIns="137160" bIns="109728">
              <a:spAutoFit/>
            </a:bodyPr>
            <a:lstStyle/>
            <a:p>
              <a:pPr>
                <a:lnSpc>
                  <a:spcPct val="90000"/>
                </a:lnSpc>
                <a:spcBef>
                  <a:spcPts val="600"/>
                </a:spcBef>
                <a:defRPr/>
              </a:pPr>
              <a:r>
                <a:rPr lang="en-US" sz="1100" dirty="0">
                  <a:solidFill>
                    <a:srgbClr val="002060"/>
                  </a:solidFill>
                  <a:latin typeface="+mj-lt"/>
                </a:rPr>
                <a:t>Late Majority </a:t>
              </a:r>
            </a:p>
          </p:txBody>
        </p:sp>
        <p:sp>
          <p:nvSpPr>
            <p:cNvPr id="10" name="TextBox 9"/>
            <p:cNvSpPr txBox="1"/>
            <p:nvPr/>
          </p:nvSpPr>
          <p:spPr bwMode="auto">
            <a:xfrm>
              <a:off x="6296025" y="4633773"/>
              <a:ext cx="1027113" cy="373121"/>
            </a:xfrm>
            <a:prstGeom prst="rect">
              <a:avLst/>
            </a:prstGeom>
            <a:noFill/>
          </p:spPr>
          <p:txBody>
            <a:bodyPr lIns="137160" tIns="109728" rIns="137160" bIns="109728">
              <a:spAutoFit/>
            </a:bodyPr>
            <a:lstStyle>
              <a:defPPr>
                <a:defRPr lang="en-US"/>
              </a:defPPr>
              <a:lvl1pPr>
                <a:lnSpc>
                  <a:spcPct val="90000"/>
                </a:lnSpc>
                <a:spcBef>
                  <a:spcPts val="600"/>
                </a:spcBef>
              </a:lvl1pPr>
            </a:lstStyle>
            <a:p>
              <a:pPr>
                <a:defRPr/>
              </a:pPr>
              <a:r>
                <a:rPr lang="en-US" sz="1100" dirty="0">
                  <a:solidFill>
                    <a:srgbClr val="002060"/>
                  </a:solidFill>
                  <a:latin typeface="+mj-lt"/>
                </a:rPr>
                <a:t>Laggards</a:t>
              </a:r>
            </a:p>
          </p:txBody>
        </p:sp>
      </p:grpSp>
      <p:sp>
        <p:nvSpPr>
          <p:cNvPr id="22" name="Cloud 21"/>
          <p:cNvSpPr/>
          <p:nvPr/>
        </p:nvSpPr>
        <p:spPr>
          <a:xfrm rot="10076026" flipH="1">
            <a:off x="5942614" y="2099281"/>
            <a:ext cx="1276948" cy="795472"/>
          </a:xfrm>
          <a:prstGeom prst="cloud">
            <a:avLst/>
          </a:prstGeom>
          <a:solidFill>
            <a:srgbClr val="0078D7">
              <a:alpha val="27843"/>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a:lnSpc>
                <a:spcPct val="90000"/>
              </a:lnSpc>
              <a:spcBef>
                <a:spcPts val="600"/>
              </a:spcBef>
            </a:pPr>
            <a:endParaRPr lang="en-US" sz="2000" dirty="0" err="1" smtClean="0"/>
          </a:p>
        </p:txBody>
      </p:sp>
      <p:sp>
        <p:nvSpPr>
          <p:cNvPr id="25" name="Cloud 24"/>
          <p:cNvSpPr/>
          <p:nvPr/>
        </p:nvSpPr>
        <p:spPr>
          <a:xfrm rot="20554034" flipH="1">
            <a:off x="7445250" y="3084126"/>
            <a:ext cx="1454570" cy="717507"/>
          </a:xfrm>
          <a:prstGeom prst="cloud">
            <a:avLst/>
          </a:prstGeom>
          <a:solidFill>
            <a:srgbClr val="0078D7">
              <a:alpha val="27843"/>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a:lnSpc>
                <a:spcPct val="90000"/>
              </a:lnSpc>
              <a:spcBef>
                <a:spcPts val="600"/>
              </a:spcBef>
            </a:pPr>
            <a:endParaRPr lang="en-US" sz="2000" dirty="0" err="1" smtClean="0"/>
          </a:p>
        </p:txBody>
      </p:sp>
      <p:sp>
        <p:nvSpPr>
          <p:cNvPr id="24" name="Cloud 23"/>
          <p:cNvSpPr/>
          <p:nvPr/>
        </p:nvSpPr>
        <p:spPr>
          <a:xfrm rot="10076026" flipH="1">
            <a:off x="6858289" y="1227164"/>
            <a:ext cx="1885387" cy="782258"/>
          </a:xfrm>
          <a:prstGeom prst="cloud">
            <a:avLst/>
          </a:prstGeom>
          <a:solidFill>
            <a:srgbClr val="0078D7">
              <a:alpha val="27843"/>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a:lnSpc>
                <a:spcPct val="90000"/>
              </a:lnSpc>
              <a:spcBef>
                <a:spcPts val="600"/>
              </a:spcBef>
            </a:pPr>
            <a:endParaRPr lang="en-US" sz="2000" dirty="0" err="1" smtClean="0"/>
          </a:p>
        </p:txBody>
      </p:sp>
      <p:sp>
        <p:nvSpPr>
          <p:cNvPr id="23" name="Cloud 22"/>
          <p:cNvSpPr/>
          <p:nvPr/>
        </p:nvSpPr>
        <p:spPr>
          <a:xfrm rot="10076026" flipH="1">
            <a:off x="5671850" y="1172506"/>
            <a:ext cx="916148" cy="519684"/>
          </a:xfrm>
          <a:prstGeom prst="cloud">
            <a:avLst/>
          </a:prstGeom>
          <a:solidFill>
            <a:srgbClr val="0078D7">
              <a:alpha val="27843"/>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a:lnSpc>
                <a:spcPct val="90000"/>
              </a:lnSpc>
              <a:spcBef>
                <a:spcPts val="600"/>
              </a:spcBef>
            </a:pPr>
            <a:endParaRPr lang="en-US" sz="2000" dirty="0" err="1" smtClean="0"/>
          </a:p>
        </p:txBody>
      </p:sp>
      <p:sp>
        <p:nvSpPr>
          <p:cNvPr id="21" name="Cloud 20"/>
          <p:cNvSpPr/>
          <p:nvPr/>
        </p:nvSpPr>
        <p:spPr>
          <a:xfrm rot="11925910">
            <a:off x="518741" y="2897693"/>
            <a:ext cx="1191802" cy="710174"/>
          </a:xfrm>
          <a:prstGeom prst="cloud">
            <a:avLst/>
          </a:prstGeom>
          <a:solidFill>
            <a:srgbClr val="0078D7">
              <a:alpha val="27843"/>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a:lnSpc>
                <a:spcPct val="90000"/>
              </a:lnSpc>
              <a:spcBef>
                <a:spcPts val="600"/>
              </a:spcBef>
            </a:pPr>
            <a:endParaRPr lang="en-US" sz="2000" dirty="0" err="1" smtClean="0"/>
          </a:p>
        </p:txBody>
      </p:sp>
      <p:sp>
        <p:nvSpPr>
          <p:cNvPr id="121859" name="Rectangle 3"/>
          <p:cNvSpPr>
            <a:spLocks noGrp="1"/>
          </p:cNvSpPr>
          <p:nvPr>
            <p:ph type="body" idx="4294967295"/>
          </p:nvPr>
        </p:nvSpPr>
        <p:spPr>
          <a:xfrm>
            <a:off x="233118" y="714474"/>
            <a:ext cx="8740775" cy="4033837"/>
          </a:xfrm>
        </p:spPr>
        <p:txBody>
          <a:bodyPr/>
          <a:lstStyle/>
          <a:p>
            <a:pPr marL="0">
              <a:defRPr/>
            </a:pPr>
            <a:r>
              <a:rPr lang="en-US" altLang="en-US" sz="2000" dirty="0" smtClean="0">
                <a:latin typeface="+mn-lt"/>
              </a:rPr>
              <a:t>Regardless of your platform you must get developers to adopt it</a:t>
            </a:r>
          </a:p>
          <a:p>
            <a:pPr>
              <a:defRPr/>
            </a:pPr>
            <a:endParaRPr lang="en-US" altLang="en-US" dirty="0" smtClean="0"/>
          </a:p>
        </p:txBody>
      </p:sp>
      <p:sp>
        <p:nvSpPr>
          <p:cNvPr id="20" name="Cloud 19"/>
          <p:cNvSpPr/>
          <p:nvPr/>
        </p:nvSpPr>
        <p:spPr>
          <a:xfrm>
            <a:off x="332319" y="1534503"/>
            <a:ext cx="1127069" cy="575997"/>
          </a:xfrm>
          <a:prstGeom prst="cloud">
            <a:avLst/>
          </a:prstGeom>
          <a:solidFill>
            <a:srgbClr val="0078D7">
              <a:alpha val="27843"/>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a:lnSpc>
                <a:spcPct val="90000"/>
              </a:lnSpc>
              <a:spcBef>
                <a:spcPts val="600"/>
              </a:spcBef>
            </a:pPr>
            <a:endParaRPr lang="en-US" sz="2000" dirty="0" err="1" smtClean="0"/>
          </a:p>
        </p:txBody>
      </p:sp>
      <p:sp>
        <p:nvSpPr>
          <p:cNvPr id="26" name="Cloud 25"/>
          <p:cNvSpPr/>
          <p:nvPr/>
        </p:nvSpPr>
        <p:spPr>
          <a:xfrm rot="21260704" flipH="1">
            <a:off x="2585997" y="1168234"/>
            <a:ext cx="2411593" cy="966917"/>
          </a:xfrm>
          <a:prstGeom prst="cloud">
            <a:avLst/>
          </a:prstGeom>
          <a:solidFill>
            <a:srgbClr val="0078D7">
              <a:alpha val="27843"/>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a:lnSpc>
                <a:spcPct val="90000"/>
              </a:lnSpc>
              <a:spcBef>
                <a:spcPts val="600"/>
              </a:spcBef>
            </a:pPr>
            <a:endParaRPr lang="en-US" sz="2000" dirty="0" err="1" smtClean="0"/>
          </a:p>
        </p:txBody>
      </p:sp>
      <p:sp>
        <p:nvSpPr>
          <p:cNvPr id="77826" name="Rectangle 2"/>
          <p:cNvSpPr>
            <a:spLocks noGrp="1"/>
          </p:cNvSpPr>
          <p:nvPr>
            <p:ph type="title" idx="4294967295"/>
          </p:nvPr>
        </p:nvSpPr>
        <p:spPr/>
        <p:txBody>
          <a:bodyPr/>
          <a:lstStyle/>
          <a:p>
            <a:r>
              <a:rPr lang="en-US" altLang="en-US" dirty="0" smtClean="0"/>
              <a:t>Getting Developers </a:t>
            </a:r>
            <a:r>
              <a:rPr lang="en-US" altLang="en-US" dirty="0" err="1" smtClean="0"/>
              <a:t>OnBoard</a:t>
            </a:r>
            <a:endParaRPr lang="en-US" altLang="en-US" dirty="0" smtClean="0"/>
          </a:p>
        </p:txBody>
      </p:sp>
      <p:sp>
        <p:nvSpPr>
          <p:cNvPr id="2" name="Cloud 1"/>
          <p:cNvSpPr/>
          <p:nvPr/>
        </p:nvSpPr>
        <p:spPr>
          <a:xfrm>
            <a:off x="1960324" y="2375045"/>
            <a:ext cx="1401356" cy="712697"/>
          </a:xfrm>
          <a:prstGeom prst="cloud">
            <a:avLst/>
          </a:prstGeom>
          <a:solidFill>
            <a:srgbClr val="0078D7">
              <a:alpha val="27843"/>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a:lnSpc>
                <a:spcPct val="90000"/>
              </a:lnSpc>
              <a:spcBef>
                <a:spcPts val="600"/>
              </a:spcBef>
            </a:pPr>
            <a:endParaRPr lang="en-US" sz="2000" dirty="0" err="1" smtClean="0"/>
          </a:p>
        </p:txBody>
      </p:sp>
      <p:sp>
        <p:nvSpPr>
          <p:cNvPr id="3" name="TextBox 2"/>
          <p:cNvSpPr txBox="1"/>
          <p:nvPr/>
        </p:nvSpPr>
        <p:spPr>
          <a:xfrm>
            <a:off x="2069259" y="2513282"/>
            <a:ext cx="1620838" cy="498598"/>
          </a:xfrm>
          <a:prstGeom prst="rect">
            <a:avLst/>
          </a:prstGeom>
          <a:noFill/>
        </p:spPr>
        <p:txBody>
          <a:bodyPr lIns="137160" tIns="109728" rIns="137160" bIns="109728">
            <a:spAutoFit/>
          </a:bodyPr>
          <a:lstStyle/>
          <a:p>
            <a:pPr>
              <a:lnSpc>
                <a:spcPct val="90000"/>
              </a:lnSpc>
              <a:spcBef>
                <a:spcPts val="600"/>
              </a:spcBef>
              <a:defRPr/>
            </a:pPr>
            <a:r>
              <a:rPr lang="en-US" sz="2000" dirty="0">
                <a:solidFill>
                  <a:srgbClr val="002060"/>
                </a:solidFill>
                <a:latin typeface="+mj-lt"/>
              </a:rPr>
              <a:t>Fin-tech</a:t>
            </a:r>
          </a:p>
        </p:txBody>
      </p:sp>
      <p:sp>
        <p:nvSpPr>
          <p:cNvPr id="11" name="TextBox 10"/>
          <p:cNvSpPr txBox="1"/>
          <p:nvPr/>
        </p:nvSpPr>
        <p:spPr>
          <a:xfrm>
            <a:off x="5964816" y="2262649"/>
            <a:ext cx="1522413" cy="498598"/>
          </a:xfrm>
          <a:prstGeom prst="rect">
            <a:avLst/>
          </a:prstGeom>
          <a:noFill/>
        </p:spPr>
        <p:txBody>
          <a:bodyPr lIns="137160" tIns="109728" rIns="137160" bIns="109728">
            <a:spAutoFit/>
          </a:bodyPr>
          <a:lstStyle/>
          <a:p>
            <a:pPr>
              <a:lnSpc>
                <a:spcPct val="90000"/>
              </a:lnSpc>
              <a:spcBef>
                <a:spcPts val="600"/>
              </a:spcBef>
              <a:defRPr/>
            </a:pPr>
            <a:r>
              <a:rPr lang="en-US" sz="2000" dirty="0">
                <a:solidFill>
                  <a:srgbClr val="002060"/>
                </a:solidFill>
                <a:latin typeface="+mj-lt"/>
              </a:rPr>
              <a:t>Industrial </a:t>
            </a:r>
          </a:p>
        </p:txBody>
      </p:sp>
      <p:sp>
        <p:nvSpPr>
          <p:cNvPr id="4" name="TextBox 3"/>
          <p:cNvSpPr txBox="1"/>
          <p:nvPr/>
        </p:nvSpPr>
        <p:spPr>
          <a:xfrm>
            <a:off x="7487229" y="3155333"/>
            <a:ext cx="1784350" cy="498598"/>
          </a:xfrm>
          <a:prstGeom prst="rect">
            <a:avLst/>
          </a:prstGeom>
          <a:noFill/>
        </p:spPr>
        <p:txBody>
          <a:bodyPr lIns="137160" tIns="109728" rIns="137160" bIns="109728">
            <a:spAutoFit/>
          </a:bodyPr>
          <a:lstStyle/>
          <a:p>
            <a:pPr>
              <a:lnSpc>
                <a:spcPct val="90000"/>
              </a:lnSpc>
              <a:spcBef>
                <a:spcPts val="600"/>
              </a:spcBef>
              <a:defRPr/>
            </a:pPr>
            <a:r>
              <a:rPr lang="en-US" sz="2000" dirty="0">
                <a:solidFill>
                  <a:srgbClr val="002060"/>
                </a:solidFill>
                <a:latin typeface="+mj-lt"/>
              </a:rPr>
              <a:t>Wearables </a:t>
            </a:r>
          </a:p>
        </p:txBody>
      </p:sp>
      <p:sp>
        <p:nvSpPr>
          <p:cNvPr id="12" name="TextBox 11"/>
          <p:cNvSpPr txBox="1"/>
          <p:nvPr/>
        </p:nvSpPr>
        <p:spPr>
          <a:xfrm>
            <a:off x="6986227" y="1395950"/>
            <a:ext cx="2119313" cy="498598"/>
          </a:xfrm>
          <a:prstGeom prst="rect">
            <a:avLst/>
          </a:prstGeom>
          <a:noFill/>
        </p:spPr>
        <p:txBody>
          <a:bodyPr lIns="137160" tIns="109728" rIns="137160" bIns="109728">
            <a:spAutoFit/>
          </a:bodyPr>
          <a:lstStyle/>
          <a:p>
            <a:pPr>
              <a:lnSpc>
                <a:spcPct val="90000"/>
              </a:lnSpc>
              <a:spcBef>
                <a:spcPts val="600"/>
              </a:spcBef>
              <a:defRPr/>
            </a:pPr>
            <a:r>
              <a:rPr lang="en-US" sz="2000" dirty="0" err="1">
                <a:solidFill>
                  <a:srgbClr val="002060"/>
                </a:solidFill>
                <a:latin typeface="+mj-lt"/>
              </a:rPr>
              <a:t>AgriBusiness</a:t>
            </a:r>
            <a:r>
              <a:rPr lang="en-US" sz="2000" dirty="0">
                <a:solidFill>
                  <a:srgbClr val="002060"/>
                </a:solidFill>
                <a:latin typeface="+mj-lt"/>
              </a:rPr>
              <a:t> </a:t>
            </a:r>
          </a:p>
        </p:txBody>
      </p:sp>
      <p:sp>
        <p:nvSpPr>
          <p:cNvPr id="14" name="TextBox 13"/>
          <p:cNvSpPr txBox="1"/>
          <p:nvPr/>
        </p:nvSpPr>
        <p:spPr>
          <a:xfrm>
            <a:off x="5800725" y="1172368"/>
            <a:ext cx="1333500" cy="498598"/>
          </a:xfrm>
          <a:prstGeom prst="rect">
            <a:avLst/>
          </a:prstGeom>
          <a:noFill/>
        </p:spPr>
        <p:txBody>
          <a:bodyPr lIns="137160" tIns="109728" rIns="137160" bIns="109728">
            <a:spAutoFit/>
          </a:bodyPr>
          <a:lstStyle/>
          <a:p>
            <a:pPr>
              <a:lnSpc>
                <a:spcPct val="90000"/>
              </a:lnSpc>
              <a:spcBef>
                <a:spcPts val="600"/>
              </a:spcBef>
              <a:defRPr/>
            </a:pPr>
            <a:r>
              <a:rPr lang="en-US" sz="2000" dirty="0" err="1">
                <a:solidFill>
                  <a:srgbClr val="002060"/>
                </a:solidFill>
                <a:latin typeface="+mj-lt"/>
              </a:rPr>
              <a:t>IoT</a:t>
            </a:r>
            <a:endParaRPr lang="en-US" sz="2000" dirty="0">
              <a:solidFill>
                <a:srgbClr val="002060"/>
              </a:solidFill>
              <a:latin typeface="+mj-lt"/>
            </a:endParaRPr>
          </a:p>
        </p:txBody>
      </p:sp>
      <p:sp>
        <p:nvSpPr>
          <p:cNvPr id="15" name="TextBox 14"/>
          <p:cNvSpPr txBox="1"/>
          <p:nvPr/>
        </p:nvSpPr>
        <p:spPr>
          <a:xfrm>
            <a:off x="538453" y="3009420"/>
            <a:ext cx="2647950" cy="498598"/>
          </a:xfrm>
          <a:prstGeom prst="rect">
            <a:avLst/>
          </a:prstGeom>
          <a:noFill/>
        </p:spPr>
        <p:txBody>
          <a:bodyPr lIns="137160" tIns="109728" rIns="137160" bIns="109728">
            <a:spAutoFit/>
          </a:bodyPr>
          <a:lstStyle/>
          <a:p>
            <a:pPr>
              <a:lnSpc>
                <a:spcPct val="90000"/>
              </a:lnSpc>
              <a:spcBef>
                <a:spcPts val="600"/>
              </a:spcBef>
              <a:defRPr/>
            </a:pPr>
            <a:r>
              <a:rPr lang="en-US" sz="2000" dirty="0">
                <a:solidFill>
                  <a:srgbClr val="002060"/>
                </a:solidFill>
                <a:latin typeface="+mj-lt"/>
              </a:rPr>
              <a:t>Robotics </a:t>
            </a:r>
          </a:p>
        </p:txBody>
      </p:sp>
      <p:sp>
        <p:nvSpPr>
          <p:cNvPr id="16" name="TextBox 15"/>
          <p:cNvSpPr txBox="1"/>
          <p:nvPr/>
        </p:nvSpPr>
        <p:spPr>
          <a:xfrm>
            <a:off x="2659409" y="1401555"/>
            <a:ext cx="3089275" cy="498598"/>
          </a:xfrm>
          <a:prstGeom prst="rect">
            <a:avLst/>
          </a:prstGeom>
          <a:noFill/>
        </p:spPr>
        <p:txBody>
          <a:bodyPr lIns="137160" tIns="109728" rIns="137160" bIns="109728">
            <a:spAutoFit/>
          </a:bodyPr>
          <a:lstStyle/>
          <a:p>
            <a:pPr>
              <a:lnSpc>
                <a:spcPct val="90000"/>
              </a:lnSpc>
              <a:spcBef>
                <a:spcPts val="600"/>
              </a:spcBef>
              <a:defRPr/>
            </a:pPr>
            <a:r>
              <a:rPr lang="en-US" sz="2000" dirty="0">
                <a:solidFill>
                  <a:srgbClr val="002060"/>
                </a:solidFill>
                <a:latin typeface="+mj-lt"/>
              </a:rPr>
              <a:t>Machine Learning </a:t>
            </a:r>
          </a:p>
        </p:txBody>
      </p:sp>
      <p:sp>
        <p:nvSpPr>
          <p:cNvPr id="17" name="TextBox 16"/>
          <p:cNvSpPr txBox="1"/>
          <p:nvPr/>
        </p:nvSpPr>
        <p:spPr>
          <a:xfrm>
            <a:off x="388923" y="1534504"/>
            <a:ext cx="1544637" cy="498598"/>
          </a:xfrm>
          <a:prstGeom prst="rect">
            <a:avLst/>
          </a:prstGeom>
          <a:noFill/>
        </p:spPr>
        <p:txBody>
          <a:bodyPr lIns="137160" tIns="109728" rIns="137160" bIns="109728">
            <a:spAutoFit/>
          </a:bodyPr>
          <a:lstStyle/>
          <a:p>
            <a:pPr>
              <a:lnSpc>
                <a:spcPct val="90000"/>
              </a:lnSpc>
              <a:spcBef>
                <a:spcPts val="600"/>
              </a:spcBef>
              <a:defRPr/>
            </a:pPr>
            <a:r>
              <a:rPr lang="en-US" sz="2000" dirty="0">
                <a:solidFill>
                  <a:srgbClr val="002060"/>
                </a:solidFill>
                <a:latin typeface="+mj-lt"/>
              </a:rPr>
              <a:t>AR/VR</a:t>
            </a:r>
          </a:p>
        </p:txBody>
      </p:sp>
      <p:sp>
        <p:nvSpPr>
          <p:cNvPr id="5" name="Slide Number Placeholder 4"/>
          <p:cNvSpPr>
            <a:spLocks noGrp="1"/>
          </p:cNvSpPr>
          <p:nvPr>
            <p:ph type="sldNum" sz="quarter" idx="10"/>
          </p:nvPr>
        </p:nvSpPr>
        <p:spPr/>
        <p:txBody>
          <a:bodyPr/>
          <a:lstStyle/>
          <a:p>
            <a:pPr>
              <a:defRPr/>
            </a:pPr>
            <a:fld id="{9D361AF9-A0DD-45FF-84F0-37D2A251DD27}" type="slidenum">
              <a:rPr lang="en-US" altLang="en-US" smtClean="0"/>
              <a:pPr>
                <a:defRPr/>
              </a:pPr>
              <a:t>27</a:t>
            </a:fld>
            <a:endParaRPr lang="en-US" alt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Evans Data Corp </a:t>
            </a:r>
            <a:endParaRPr lang="en-US" dirty="0"/>
          </a:p>
        </p:txBody>
      </p:sp>
      <p:grpSp>
        <p:nvGrpSpPr>
          <p:cNvPr id="18" name="Group 17"/>
          <p:cNvGrpSpPr/>
          <p:nvPr/>
        </p:nvGrpSpPr>
        <p:grpSpPr>
          <a:xfrm>
            <a:off x="1226506" y="803262"/>
            <a:ext cx="6603128" cy="3535378"/>
            <a:chOff x="1226506" y="803262"/>
            <a:chExt cx="6603128" cy="3535378"/>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11" y="803262"/>
              <a:ext cx="6285118" cy="3535378"/>
            </a:xfrm>
            <a:prstGeom prst="rect">
              <a:avLst/>
            </a:prstGeom>
          </p:spPr>
        </p:pic>
        <p:sp>
          <p:nvSpPr>
            <p:cNvPr id="8" name="TextBox 7"/>
            <p:cNvSpPr txBox="1"/>
            <p:nvPr/>
          </p:nvSpPr>
          <p:spPr>
            <a:xfrm>
              <a:off x="2818899" y="1401451"/>
              <a:ext cx="1817981" cy="720197"/>
            </a:xfrm>
            <a:prstGeom prst="rect">
              <a:avLst/>
            </a:prstGeom>
            <a:noFill/>
          </p:spPr>
          <p:txBody>
            <a:bodyPr wrap="square" lIns="137160" tIns="109728" rIns="137160" bIns="109728">
              <a:spAutoFit/>
            </a:bodyPr>
            <a:lstStyle/>
            <a:p>
              <a:pPr algn="ctr">
                <a:lnSpc>
                  <a:spcPct val="90000"/>
                </a:lnSpc>
                <a:spcBef>
                  <a:spcPts val="600"/>
                </a:spcBef>
                <a:defRPr/>
              </a:pPr>
              <a:r>
                <a:rPr lang="en-US" sz="1800" dirty="0" smtClean="0">
                  <a:solidFill>
                    <a:srgbClr val="002060"/>
                  </a:solidFill>
                  <a:latin typeface="+mn-lt"/>
                  <a:cs typeface="+mn-cs"/>
                </a:rPr>
                <a:t>Founded in </a:t>
              </a:r>
              <a:r>
                <a:rPr lang="en-US" sz="1800" dirty="0">
                  <a:solidFill>
                    <a:srgbClr val="002060"/>
                  </a:solidFill>
                  <a:latin typeface="+mn-lt"/>
                  <a:cs typeface="+mn-cs"/>
                </a:rPr>
                <a:t>1998</a:t>
              </a:r>
            </a:p>
          </p:txBody>
        </p:sp>
        <p:sp>
          <p:nvSpPr>
            <p:cNvPr id="9" name="TextBox 8"/>
            <p:cNvSpPr txBox="1"/>
            <p:nvPr/>
          </p:nvSpPr>
          <p:spPr>
            <a:xfrm>
              <a:off x="1226506" y="2788246"/>
              <a:ext cx="1754189" cy="1218795"/>
            </a:xfrm>
            <a:prstGeom prst="rect">
              <a:avLst/>
            </a:prstGeom>
            <a:noFill/>
          </p:spPr>
          <p:txBody>
            <a:bodyPr wrap="square" lIns="137160" tIns="109728" rIns="137160" bIns="109728">
              <a:spAutoFit/>
            </a:bodyPr>
            <a:lstStyle/>
            <a:p>
              <a:pPr algn="ctr">
                <a:lnSpc>
                  <a:spcPct val="90000"/>
                </a:lnSpc>
                <a:spcBef>
                  <a:spcPts val="600"/>
                </a:spcBef>
                <a:defRPr/>
              </a:pPr>
              <a:r>
                <a:rPr lang="en-US" sz="1800" dirty="0">
                  <a:solidFill>
                    <a:srgbClr val="002060"/>
                  </a:solidFill>
                  <a:latin typeface="+mn-lt"/>
                  <a:cs typeface="+mn-cs"/>
                </a:rPr>
                <a:t>In-depth experience with developers</a:t>
              </a:r>
            </a:p>
          </p:txBody>
        </p:sp>
        <p:sp>
          <p:nvSpPr>
            <p:cNvPr id="10" name="TextBox 9"/>
            <p:cNvSpPr txBox="1"/>
            <p:nvPr/>
          </p:nvSpPr>
          <p:spPr>
            <a:xfrm>
              <a:off x="4328849" y="2998891"/>
              <a:ext cx="1993626" cy="969496"/>
            </a:xfrm>
            <a:prstGeom prst="rect">
              <a:avLst/>
            </a:prstGeom>
            <a:noFill/>
          </p:spPr>
          <p:txBody>
            <a:bodyPr wrap="square" lIns="137160" tIns="109728" rIns="137160" bIns="109728">
              <a:spAutoFit/>
            </a:bodyPr>
            <a:lstStyle/>
            <a:p>
              <a:pPr algn="ctr">
                <a:lnSpc>
                  <a:spcPct val="90000"/>
                </a:lnSpc>
                <a:spcBef>
                  <a:spcPts val="600"/>
                </a:spcBef>
                <a:defRPr/>
              </a:pPr>
              <a:r>
                <a:rPr lang="en-US" sz="1800" dirty="0">
                  <a:solidFill>
                    <a:srgbClr val="002060"/>
                  </a:solidFill>
                  <a:latin typeface="+mn-lt"/>
                  <a:cs typeface="+mn-cs"/>
                </a:rPr>
                <a:t>Experts in analyzing tech trends</a:t>
              </a:r>
            </a:p>
          </p:txBody>
        </p:sp>
        <p:sp>
          <p:nvSpPr>
            <p:cNvPr id="11" name="TextBox 10"/>
            <p:cNvSpPr txBox="1"/>
            <p:nvPr/>
          </p:nvSpPr>
          <p:spPr>
            <a:xfrm>
              <a:off x="5979127" y="1276801"/>
              <a:ext cx="1850507" cy="969496"/>
            </a:xfrm>
            <a:prstGeom prst="rect">
              <a:avLst/>
            </a:prstGeom>
            <a:noFill/>
          </p:spPr>
          <p:txBody>
            <a:bodyPr wrap="square" lIns="137160" tIns="109728" rIns="137160" bIns="109728">
              <a:spAutoFit/>
            </a:bodyPr>
            <a:lstStyle/>
            <a:p>
              <a:pPr algn="ctr">
                <a:lnSpc>
                  <a:spcPct val="90000"/>
                </a:lnSpc>
                <a:spcBef>
                  <a:spcPts val="600"/>
                </a:spcBef>
                <a:defRPr/>
              </a:pPr>
              <a:r>
                <a:rPr lang="en-US" sz="1800" dirty="0">
                  <a:solidFill>
                    <a:srgbClr val="002060"/>
                  </a:solidFill>
                  <a:latin typeface="+mn-lt"/>
                  <a:cs typeface="+mn-cs"/>
                </a:rPr>
                <a:t>Primary, demand side research</a:t>
              </a:r>
            </a:p>
          </p:txBody>
        </p:sp>
      </p:grpSp>
      <p:sp>
        <p:nvSpPr>
          <p:cNvPr id="13" name="TextBox 12"/>
          <p:cNvSpPr txBox="1"/>
          <p:nvPr/>
        </p:nvSpPr>
        <p:spPr>
          <a:xfrm>
            <a:off x="4625009" y="4251314"/>
            <a:ext cx="3518452" cy="553998"/>
          </a:xfrm>
          <a:prstGeom prst="rect">
            <a:avLst/>
          </a:prstGeom>
          <a:noFill/>
        </p:spPr>
        <p:txBody>
          <a:bodyPr wrap="square" lIns="137160" tIns="109728" rIns="137160" bIns="109728" rtlCol="0">
            <a:spAutoFit/>
          </a:bodyPr>
          <a:lstStyle/>
          <a:p>
            <a:pPr>
              <a:lnSpc>
                <a:spcPct val="90000"/>
              </a:lnSpc>
              <a:spcBef>
                <a:spcPts val="600"/>
              </a:spcBef>
            </a:pPr>
            <a:r>
              <a:rPr lang="en-US" sz="2400" dirty="0" smtClean="0">
                <a:solidFill>
                  <a:srgbClr val="002060"/>
                </a:solidFill>
                <a:latin typeface="+mn-lt"/>
              </a:rPr>
              <a:t>www.evansdata.com</a:t>
            </a:r>
          </a:p>
        </p:txBody>
      </p:sp>
      <p:sp>
        <p:nvSpPr>
          <p:cNvPr id="14" name="TextBox 13"/>
          <p:cNvSpPr txBox="1"/>
          <p:nvPr/>
        </p:nvSpPr>
        <p:spPr>
          <a:xfrm>
            <a:off x="5568362" y="4586734"/>
            <a:ext cx="2672038" cy="553998"/>
          </a:xfrm>
          <a:prstGeom prst="rect">
            <a:avLst/>
          </a:prstGeom>
          <a:noFill/>
        </p:spPr>
        <p:txBody>
          <a:bodyPr wrap="square" lIns="137160" tIns="109728" rIns="137160" bIns="109728" rtlCol="0">
            <a:spAutoFit/>
          </a:bodyPr>
          <a:lstStyle/>
          <a:p>
            <a:pPr>
              <a:lnSpc>
                <a:spcPct val="90000"/>
              </a:lnSpc>
              <a:spcBef>
                <a:spcPts val="600"/>
              </a:spcBef>
            </a:pPr>
            <a:r>
              <a:rPr lang="en-US" sz="2400" dirty="0">
                <a:solidFill>
                  <a:srgbClr val="002060"/>
                </a:solidFill>
                <a:latin typeface="+mn-lt"/>
              </a:rPr>
              <a:t>800.831.3080</a:t>
            </a:r>
          </a:p>
        </p:txBody>
      </p:sp>
      <p:sp>
        <p:nvSpPr>
          <p:cNvPr id="19" name="Slide Number Placeholder 18"/>
          <p:cNvSpPr>
            <a:spLocks noGrp="1"/>
          </p:cNvSpPr>
          <p:nvPr>
            <p:ph type="sldNum" sz="quarter" idx="10"/>
          </p:nvPr>
        </p:nvSpPr>
        <p:spPr/>
        <p:txBody>
          <a:bodyPr/>
          <a:lstStyle/>
          <a:p>
            <a:pPr>
              <a:defRPr/>
            </a:pPr>
            <a:fld id="{9D361AF9-A0DD-45FF-84F0-37D2A251DD27}" type="slidenum">
              <a:rPr lang="en-US" altLang="en-US" smtClean="0"/>
              <a:pPr>
                <a:defRPr/>
              </a:pPr>
              <a:t>28</a:t>
            </a:fld>
            <a:endParaRPr lang="en-US" altLang="en-US" dirty="0"/>
          </a:p>
        </p:txBody>
      </p:sp>
    </p:spTree>
    <p:extLst>
      <p:ext uri="{BB962C8B-B14F-4D97-AF65-F5344CB8AC3E}">
        <p14:creationId xmlns:p14="http://schemas.microsoft.com/office/powerpoint/2010/main" val="2663175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EE88B0B8-E52E-4BC2-96E8-BC883DEAF608}" type="slidenum">
              <a:rPr lang="en-US" altLang="en-US" sz="600" smtClean="0">
                <a:solidFill>
                  <a:srgbClr val="FF0000"/>
                </a:solidFill>
                <a:latin typeface="Segoe UI" panose="020B0502040204020203" pitchFamily="34" charset="0"/>
              </a:rPr>
              <a:pPr/>
              <a:t>29</a:t>
            </a:fld>
            <a:endParaRPr lang="en-US" altLang="en-US" sz="600" dirty="0" smtClean="0">
              <a:solidFill>
                <a:srgbClr val="FF0000"/>
              </a:solidFill>
              <a:latin typeface="Segoe UI" panose="020B0502040204020203" pitchFamily="34" charset="0"/>
            </a:endParaRPr>
          </a:p>
        </p:txBody>
      </p:sp>
      <p:sp>
        <p:nvSpPr>
          <p:cNvPr id="58372" name="Rectangle 2"/>
          <p:cNvSpPr>
            <a:spLocks noGrp="1" noRot="1" noChangeArrowheads="1"/>
          </p:cNvSpPr>
          <p:nvPr>
            <p:ph type="title" idx="4294967295"/>
          </p:nvPr>
        </p:nvSpPr>
        <p:spPr>
          <a:xfrm>
            <a:off x="2628900" y="57150"/>
            <a:ext cx="6515100" cy="742950"/>
          </a:xfrm>
        </p:spPr>
        <p:txBody>
          <a:bodyPr/>
          <a:lstStyle/>
          <a:p>
            <a:r>
              <a:rPr lang="en-US" altLang="en-US" b="1" smtClean="0"/>
              <a:t>About Evans Data Corp</a:t>
            </a:r>
          </a:p>
        </p:txBody>
      </p:sp>
      <p:sp>
        <p:nvSpPr>
          <p:cNvPr id="38917" name="Rectangle 3"/>
          <p:cNvSpPr>
            <a:spLocks noChangeArrowheads="1"/>
          </p:cNvSpPr>
          <p:nvPr/>
        </p:nvSpPr>
        <p:spPr bwMode="auto">
          <a:xfrm>
            <a:off x="2628900" y="742950"/>
            <a:ext cx="5772150" cy="3714750"/>
          </a:xfrm>
          <a:prstGeom prst="rect">
            <a:avLst/>
          </a:prstGeom>
          <a:noFill/>
          <a:ln>
            <a:noFill/>
          </a:ln>
          <a:extLst/>
        </p:spPr>
        <p:txBody>
          <a:bodyPr/>
          <a:lstStyle>
            <a:lvl1pPr marL="228600" indent="-228600">
              <a:spcBef>
                <a:spcPct val="20000"/>
              </a:spcBef>
              <a:buClr>
                <a:schemeClr val="bg1"/>
              </a:buClr>
              <a:buSzPct val="70000"/>
              <a:buFont typeface="Wingdings" panose="05000000000000000000" pitchFamily="2" charset="2"/>
              <a:buChar char="§"/>
              <a:defRPr sz="3200">
                <a:solidFill>
                  <a:srgbClr val="336699"/>
                </a:solidFill>
                <a:latin typeface="Arial" panose="020B0604020202020204" pitchFamily="34" charset="0"/>
              </a:defRPr>
            </a:lvl1pPr>
            <a:lvl2pPr marL="742950" indent="-285750">
              <a:spcBef>
                <a:spcPct val="20000"/>
              </a:spcBef>
              <a:buClr>
                <a:schemeClr val="bg1"/>
              </a:buClr>
              <a:buSzPct val="70000"/>
              <a:buFont typeface="Wingdings" panose="05000000000000000000" pitchFamily="2" charset="2"/>
              <a:buChar char="§"/>
              <a:defRPr sz="2800">
                <a:solidFill>
                  <a:schemeClr val="bg1"/>
                </a:solidFill>
                <a:latin typeface="Arial" panose="020B0604020202020204" pitchFamily="34" charset="0"/>
              </a:defRPr>
            </a:lvl2pPr>
            <a:lvl3pPr marL="1143000" indent="-228600">
              <a:spcBef>
                <a:spcPct val="20000"/>
              </a:spcBef>
              <a:buClr>
                <a:schemeClr val="bg1"/>
              </a:buClr>
              <a:buSzPct val="70000"/>
              <a:buFont typeface="Wingdings" panose="05000000000000000000" pitchFamily="2" charset="2"/>
              <a:buChar char="§"/>
              <a:defRPr sz="2400">
                <a:solidFill>
                  <a:schemeClr val="bg1"/>
                </a:solidFill>
                <a:latin typeface="Arial" panose="020B0604020202020204" pitchFamily="34" charset="0"/>
              </a:defRPr>
            </a:lvl3pPr>
            <a:lvl4pPr marL="1600200" indent="-228600">
              <a:spcBef>
                <a:spcPct val="20000"/>
              </a:spcBef>
              <a:buClr>
                <a:schemeClr val="bg1"/>
              </a:buClr>
              <a:buSzPct val="70000"/>
              <a:buFont typeface="Wingdings" panose="05000000000000000000" pitchFamily="2" charset="2"/>
              <a:buChar char="§"/>
              <a:defRPr sz="2000">
                <a:solidFill>
                  <a:schemeClr val="bg1"/>
                </a:solidFill>
                <a:latin typeface="Arial" panose="020B0604020202020204" pitchFamily="34" charset="0"/>
              </a:defRPr>
            </a:lvl4pPr>
            <a:lvl5pPr marL="2057400" indent="-228600">
              <a:spcBef>
                <a:spcPct val="20000"/>
              </a:spcBef>
              <a:buClr>
                <a:schemeClr val="bg1"/>
              </a:buClr>
              <a:buSzPct val="70000"/>
              <a:buFont typeface="Wingdings" panose="05000000000000000000" pitchFamily="2" charset="2"/>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SzPct val="70000"/>
              <a:buFont typeface="Wingdings" panose="05000000000000000000" pitchFamily="2" charset="2"/>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SzPct val="70000"/>
              <a:buFont typeface="Wingdings" panose="05000000000000000000" pitchFamily="2" charset="2"/>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SzPct val="70000"/>
              <a:buFont typeface="Wingdings" panose="05000000000000000000" pitchFamily="2" charset="2"/>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SzPct val="70000"/>
              <a:buFont typeface="Wingdings" panose="05000000000000000000" pitchFamily="2" charset="2"/>
              <a:buChar char="§"/>
              <a:defRPr sz="2000">
                <a:solidFill>
                  <a:schemeClr val="bg1"/>
                </a:solidFill>
                <a:latin typeface="Arial" panose="020B0604020202020204" pitchFamily="34" charset="0"/>
              </a:defRPr>
            </a:lvl9pPr>
          </a:lstStyle>
          <a:p>
            <a:pPr eaLnBrk="1" hangingPunct="1">
              <a:buClr>
                <a:srgbClr val="0099CC"/>
              </a:buClr>
              <a:buSzPct val="120000"/>
              <a:buFontTx/>
              <a:buChar char="•"/>
              <a:defRPr/>
            </a:pPr>
            <a:r>
              <a:rPr lang="en-US" altLang="en-US" sz="1350" dirty="0">
                <a:solidFill>
                  <a:srgbClr val="002050"/>
                </a:solidFill>
              </a:rPr>
              <a:t>Evans Data Corp provides market research for the development community. Our goal is to represent the views, attitudes, desires and opinions of the community of developers to those companies who create devices, tools, operating environments and other systems that developers use.  We strive to help our clients be as successful as possible and to make the right choices regarding strategic direction and tactical product marketing.  EDC offers three primary services including Multi-Client Surveys, Custom Surveys, and Targeted Analytics.   </a:t>
            </a:r>
          </a:p>
          <a:p>
            <a:pPr eaLnBrk="1" hangingPunct="1">
              <a:buClr>
                <a:srgbClr val="0099CC"/>
              </a:buClr>
              <a:buSzPct val="120000"/>
              <a:buFontTx/>
              <a:buChar char="•"/>
              <a:defRPr/>
            </a:pPr>
            <a:endParaRPr lang="en-US" altLang="en-US" sz="900" dirty="0">
              <a:solidFill>
                <a:srgbClr val="002050"/>
              </a:solidFill>
            </a:endParaRPr>
          </a:p>
          <a:p>
            <a:pPr eaLnBrk="1" hangingPunct="1">
              <a:lnSpc>
                <a:spcPct val="90000"/>
              </a:lnSpc>
              <a:buClr>
                <a:srgbClr val="0099CC"/>
              </a:buClr>
              <a:buSzPct val="120000"/>
              <a:buFontTx/>
              <a:buChar char="•"/>
              <a:defRPr/>
            </a:pPr>
            <a:r>
              <a:rPr lang="en-US" altLang="en-US" sz="1350" dirty="0">
                <a:solidFill>
                  <a:srgbClr val="002050"/>
                </a:solidFill>
              </a:rPr>
              <a:t>Publication rights to any of the results of Evans Data’s surveys or the data presented in this presentation are not granted to anyone without expressed written consent of Evans Data.</a:t>
            </a:r>
          </a:p>
          <a:p>
            <a:pPr eaLnBrk="1" hangingPunct="1">
              <a:lnSpc>
                <a:spcPct val="90000"/>
              </a:lnSpc>
              <a:buClr>
                <a:srgbClr val="0099CC"/>
              </a:buClr>
              <a:buSzPct val="120000"/>
              <a:buFontTx/>
              <a:buChar char="•"/>
              <a:defRPr/>
            </a:pPr>
            <a:endParaRPr lang="en-US" altLang="en-US" sz="900" dirty="0">
              <a:solidFill>
                <a:srgbClr val="002050"/>
              </a:solidFill>
            </a:endParaRPr>
          </a:p>
          <a:p>
            <a:pPr eaLnBrk="1" hangingPunct="1">
              <a:lnSpc>
                <a:spcPct val="90000"/>
              </a:lnSpc>
              <a:buClr>
                <a:srgbClr val="0099CC"/>
              </a:buClr>
              <a:buSzPct val="120000"/>
              <a:buFontTx/>
              <a:buChar char="•"/>
              <a:defRPr/>
            </a:pPr>
            <a:r>
              <a:rPr lang="en-US" altLang="en-US" sz="1350" i="1" dirty="0">
                <a:solidFill>
                  <a:srgbClr val="002050"/>
                </a:solidFill>
              </a:rPr>
              <a:t>For more information call Evans Data Corporation at 800-831-3080, or visit our Web site at </a:t>
            </a:r>
            <a:r>
              <a:rPr lang="en-US" altLang="en-US" sz="1350" i="1" dirty="0">
                <a:solidFill>
                  <a:srgbClr val="FF0000"/>
                </a:solidFill>
              </a:rPr>
              <a:t>www.evansdata.com</a:t>
            </a:r>
            <a:r>
              <a:rPr lang="en-US" altLang="en-US" sz="1350" i="1" dirty="0">
                <a:solidFill>
                  <a:srgbClr val="002050"/>
                </a:solidFill>
              </a:rPr>
              <a:t>.</a:t>
            </a:r>
          </a:p>
          <a:p>
            <a:pPr eaLnBrk="1" hangingPunct="1">
              <a:lnSpc>
                <a:spcPct val="90000"/>
              </a:lnSpc>
              <a:buClr>
                <a:srgbClr val="0099CC"/>
              </a:buClr>
              <a:buSzPct val="120000"/>
              <a:buFontTx/>
              <a:buChar char="•"/>
              <a:defRPr/>
            </a:pPr>
            <a:endParaRPr lang="en-US" altLang="en-US" sz="900" i="1" dirty="0">
              <a:solidFill>
                <a:srgbClr val="002050"/>
              </a:solidFill>
            </a:endParaRPr>
          </a:p>
          <a:p>
            <a:pPr eaLnBrk="1" hangingPunct="1">
              <a:lnSpc>
                <a:spcPct val="90000"/>
              </a:lnSpc>
              <a:buClr>
                <a:srgbClr val="0099CC"/>
              </a:buClr>
              <a:buSzPct val="120000"/>
              <a:buFontTx/>
              <a:buNone/>
              <a:defRPr/>
            </a:pPr>
            <a:r>
              <a:rPr lang="en-US" altLang="en-US" sz="750" i="1" dirty="0">
                <a:solidFill>
                  <a:srgbClr val="002050"/>
                </a:solidFill>
              </a:rPr>
              <a:t>	Evans Data Corp. (EDC) has made every effort to produce the highest quality research product in this series. The customer understands that EDC uses those statistical and data gathering techniques which, in its opinion, are the most accurate possible. However, inherent in any statistical inquiry is a possibility of error, which must be taken into account in evaluating the results. Evaluations and interpretations of statistical research findings and decisions based on them are solely the responsibility of the customer and not EDC. The conclusions, summaries and interpretations provided by EDC are based strictly on the analysis of the data gathered and are not to be construed as recommendations; therefore EDC neither warrants their viability or accuracy nor assumes responsibility for the success or failure of any customer actions subsequently taken.</a:t>
            </a:r>
            <a:endParaRPr lang="en-US" altLang="en-US" sz="750" i="1" dirty="0">
              <a:solidFill>
                <a:srgbClr val="002050"/>
              </a:solidFill>
              <a:latin typeface="Verdana" panose="020B0604030504040204" pitchFamily="34" charset="0"/>
            </a:endParaRPr>
          </a:p>
          <a:p>
            <a:pPr eaLnBrk="1" hangingPunct="1">
              <a:lnSpc>
                <a:spcPct val="90000"/>
              </a:lnSpc>
              <a:buClr>
                <a:srgbClr val="0099CC"/>
              </a:buClr>
              <a:buSzPct val="120000"/>
              <a:buFontTx/>
              <a:buChar char="•"/>
              <a:defRPr/>
            </a:pPr>
            <a:endParaRPr lang="en-US" altLang="en-US" sz="675" i="1" dirty="0">
              <a:solidFill>
                <a:srgbClr val="002050"/>
              </a:solidFill>
              <a:latin typeface="Verdana" panose="020B0604030504040204"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1"/>
          <p:cNvSpPr>
            <a:spLocks noGrp="1"/>
          </p:cNvSpPr>
          <p:nvPr>
            <p:ph type="title" idx="4294967295"/>
          </p:nvPr>
        </p:nvSpPr>
        <p:spPr/>
        <p:txBody>
          <a:bodyPr/>
          <a:lstStyle/>
          <a:p>
            <a:r>
              <a:rPr lang="en-US" altLang="en-US" smtClean="0"/>
              <a:t>Emergence of the Worldwide Platform Ecosystem</a:t>
            </a:r>
          </a:p>
        </p:txBody>
      </p:sp>
      <p:grpSp>
        <p:nvGrpSpPr>
          <p:cNvPr id="2" name="Group 1"/>
          <p:cNvGrpSpPr/>
          <p:nvPr/>
        </p:nvGrpSpPr>
        <p:grpSpPr>
          <a:xfrm>
            <a:off x="-12700" y="636588"/>
            <a:ext cx="9156700" cy="4506912"/>
            <a:chOff x="-12700" y="636588"/>
            <a:chExt cx="9156700" cy="4506912"/>
          </a:xfrm>
        </p:grpSpPr>
        <p:pic>
          <p:nvPicPr>
            <p:cNvPr id="2457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1725" y="1973263"/>
              <a:ext cx="55022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636588"/>
              <a:ext cx="333375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903288" y="974933"/>
              <a:ext cx="4897437" cy="730250"/>
            </a:xfrm>
            <a:prstGeom prst="rect">
              <a:avLst/>
            </a:prstGeom>
          </p:spPr>
          <p:txBody>
            <a:bodyPr>
              <a:spAutoFit/>
            </a:bodyPr>
            <a:lstStyle/>
            <a:p>
              <a:pPr>
                <a:defRPr/>
              </a:pPr>
              <a:r>
                <a:rPr lang="en-US" altLang="en-US" dirty="0">
                  <a:solidFill>
                    <a:srgbClr val="002060"/>
                  </a:solidFill>
                  <a:latin typeface="+mn-lt"/>
                </a:rPr>
                <a:t>The world is rapidly becoming more interconnected through the convergence of new technologies including Cloud, Big Data, Internet of Things and Machine Learning.</a:t>
              </a:r>
            </a:p>
          </p:txBody>
        </p:sp>
        <p:sp>
          <p:nvSpPr>
            <p:cNvPr id="16" name="Rectangle 15"/>
            <p:cNvSpPr/>
            <p:nvPr/>
          </p:nvSpPr>
          <p:spPr>
            <a:xfrm>
              <a:off x="3289300" y="3079750"/>
              <a:ext cx="2286000" cy="954088"/>
            </a:xfrm>
            <a:prstGeom prst="rect">
              <a:avLst/>
            </a:prstGeom>
          </p:spPr>
          <p:txBody>
            <a:bodyPr>
              <a:spAutoFit/>
            </a:bodyPr>
            <a:lstStyle/>
            <a:p>
              <a:pPr>
                <a:defRPr/>
              </a:pPr>
              <a:r>
                <a:rPr lang="en-US" altLang="en-US" dirty="0">
                  <a:solidFill>
                    <a:srgbClr val="002060"/>
                  </a:solidFill>
                  <a:latin typeface="+mn-lt"/>
                </a:rPr>
                <a:t>Companies MUST offer their services and connect with others through platforms and APIs</a:t>
              </a:r>
            </a:p>
          </p:txBody>
        </p:sp>
        <p:sp>
          <p:nvSpPr>
            <p:cNvPr id="17" name="Rectangle 16"/>
            <p:cNvSpPr/>
            <p:nvPr/>
          </p:nvSpPr>
          <p:spPr>
            <a:xfrm>
              <a:off x="2824163" y="1911350"/>
              <a:ext cx="2144712" cy="954088"/>
            </a:xfrm>
            <a:prstGeom prst="rect">
              <a:avLst/>
            </a:prstGeom>
          </p:spPr>
          <p:txBody>
            <a:bodyPr>
              <a:spAutoFit/>
            </a:bodyPr>
            <a:lstStyle/>
            <a:p>
              <a:pPr>
                <a:defRPr/>
              </a:pPr>
              <a:r>
                <a:rPr lang="en-US" altLang="en-US" dirty="0">
                  <a:solidFill>
                    <a:srgbClr val="002060"/>
                  </a:solidFill>
                  <a:latin typeface="+mn-lt"/>
                </a:rPr>
                <a:t>176 platform companies worldwide with a market valuation of $1 billion US dollars or more*</a:t>
              </a:r>
              <a:endParaRPr lang="en-US" dirty="0">
                <a:solidFill>
                  <a:srgbClr val="002060"/>
                </a:solidFill>
                <a:latin typeface="+mn-lt"/>
              </a:endParaRPr>
            </a:p>
          </p:txBody>
        </p:sp>
        <p:sp>
          <p:nvSpPr>
            <p:cNvPr id="18" name="Rectangle 17"/>
            <p:cNvSpPr/>
            <p:nvPr/>
          </p:nvSpPr>
          <p:spPr>
            <a:xfrm>
              <a:off x="5741988" y="1838325"/>
              <a:ext cx="2508250" cy="954088"/>
            </a:xfrm>
            <a:prstGeom prst="rect">
              <a:avLst/>
            </a:prstGeom>
          </p:spPr>
          <p:txBody>
            <a:bodyPr>
              <a:spAutoFit/>
            </a:bodyPr>
            <a:lstStyle/>
            <a:p>
              <a:pPr>
                <a:defRPr/>
              </a:pPr>
              <a:r>
                <a:rPr lang="en-US" altLang="en-US" dirty="0">
                  <a:solidFill>
                    <a:srgbClr val="002060"/>
                  </a:solidFill>
                  <a:latin typeface="+mn-lt"/>
                </a:rPr>
                <a:t>Thousands of smaller companies are developing and offering APIs to support nascent platforms</a:t>
              </a:r>
            </a:p>
          </p:txBody>
        </p:sp>
        <p:sp>
          <p:nvSpPr>
            <p:cNvPr id="19" name="Rectangle 18"/>
            <p:cNvSpPr/>
            <p:nvPr/>
          </p:nvSpPr>
          <p:spPr>
            <a:xfrm>
              <a:off x="903288" y="4800600"/>
              <a:ext cx="4572000" cy="214313"/>
            </a:xfrm>
            <a:prstGeom prst="rect">
              <a:avLst/>
            </a:prstGeom>
          </p:spPr>
          <p:txBody>
            <a:bodyPr>
              <a:spAutoFit/>
            </a:bodyPr>
            <a:lstStyle/>
            <a:p>
              <a:pPr>
                <a:defRPr/>
              </a:pPr>
              <a:r>
                <a:rPr lang="en-US" altLang="en-US" sz="800" dirty="0">
                  <a:solidFill>
                    <a:srgbClr val="002060"/>
                  </a:solidFill>
                  <a:latin typeface="+mj-lt"/>
                </a:rPr>
                <a:t>*The Rise of the Platform Enterprise: A Global Survey, Peter Evans and Annabelle </a:t>
              </a:r>
              <a:r>
                <a:rPr lang="en-US" altLang="en-US" sz="800" dirty="0" err="1">
                  <a:solidFill>
                    <a:srgbClr val="002060"/>
                  </a:solidFill>
                  <a:latin typeface="+mj-lt"/>
                </a:rPr>
                <a:t>Gawer</a:t>
              </a:r>
              <a:r>
                <a:rPr lang="en-US" altLang="en-US" sz="800" dirty="0">
                  <a:solidFill>
                    <a:srgbClr val="002060"/>
                  </a:solidFill>
                  <a:latin typeface="+mj-lt"/>
                </a:rPr>
                <a:t>, CFGE</a:t>
              </a:r>
            </a:p>
          </p:txBody>
        </p:sp>
      </p:grpSp>
      <p:sp>
        <p:nvSpPr>
          <p:cNvPr id="3" name="Slide Number Placeholder 2"/>
          <p:cNvSpPr>
            <a:spLocks noGrp="1"/>
          </p:cNvSpPr>
          <p:nvPr>
            <p:ph type="sldNum" sz="quarter" idx="10"/>
          </p:nvPr>
        </p:nvSpPr>
        <p:spPr/>
        <p:txBody>
          <a:bodyPr/>
          <a:lstStyle/>
          <a:p>
            <a:pPr>
              <a:defRPr/>
            </a:pPr>
            <a:fld id="{9D361AF9-A0DD-45FF-84F0-37D2A251DD27}" type="slidenum">
              <a:rPr lang="en-US" altLang="en-US" smtClean="0"/>
              <a:pPr>
                <a:defRPr/>
              </a:pPr>
              <a:t>3</a:t>
            </a:fld>
            <a:endParaRPr lang="en-US" alt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p:cNvSpPr>
          <p:nvPr>
            <p:ph type="title" idx="4294967295"/>
          </p:nvPr>
        </p:nvSpPr>
        <p:spPr>
          <a:xfrm>
            <a:off x="193675" y="101600"/>
            <a:ext cx="9447213" cy="736600"/>
          </a:xfrm>
        </p:spPr>
        <p:txBody>
          <a:bodyPr/>
          <a:lstStyle/>
          <a:p>
            <a:r>
              <a:rPr lang="en-US" altLang="en-US" sz="3000" dirty="0" smtClean="0"/>
              <a:t>API Adoption = Platform Success or Failure</a:t>
            </a:r>
            <a:br>
              <a:rPr lang="en-US" altLang="en-US" sz="3000" dirty="0" smtClean="0"/>
            </a:br>
            <a:endParaRPr lang="en-US" altLang="en-US" sz="3000" dirty="0" smtClean="0"/>
          </a:p>
        </p:txBody>
      </p:sp>
      <p:sp>
        <p:nvSpPr>
          <p:cNvPr id="63492" name="Text Box 4"/>
          <p:cNvSpPr txBox="1">
            <a:spLocks noChangeArrowheads="1"/>
          </p:cNvSpPr>
          <p:nvPr/>
        </p:nvSpPr>
        <p:spPr bwMode="auto">
          <a:xfrm>
            <a:off x="327025" y="2365375"/>
            <a:ext cx="25114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vl6pPr marL="18288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2860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27432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2004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defRPr/>
            </a:pPr>
            <a:r>
              <a:rPr lang="en-US" altLang="en-US" sz="2000" dirty="0">
                <a:solidFill>
                  <a:srgbClr val="002060"/>
                </a:solidFill>
                <a:latin typeface="+mn-lt"/>
              </a:rPr>
              <a:t>Traditional Platforms</a:t>
            </a:r>
          </a:p>
        </p:txBody>
      </p:sp>
      <p:sp>
        <p:nvSpPr>
          <p:cNvPr id="63493" name="Text Box 5"/>
          <p:cNvSpPr txBox="1">
            <a:spLocks noChangeArrowheads="1"/>
          </p:cNvSpPr>
          <p:nvPr/>
        </p:nvSpPr>
        <p:spPr bwMode="auto">
          <a:xfrm>
            <a:off x="2998788" y="2365375"/>
            <a:ext cx="25352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vl6pPr marL="18288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2860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27432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2004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defRPr/>
            </a:pPr>
            <a:r>
              <a:rPr lang="en-US" altLang="en-US" sz="2000" dirty="0">
                <a:solidFill>
                  <a:srgbClr val="002060"/>
                </a:solidFill>
                <a:latin typeface="+mn-lt"/>
              </a:rPr>
              <a:t>Innovation Platforms</a:t>
            </a:r>
          </a:p>
        </p:txBody>
      </p:sp>
      <p:pic>
        <p:nvPicPr>
          <p:cNvPr id="25605"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88" y="2716213"/>
            <a:ext cx="1292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52788"/>
            <a:ext cx="8905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8388" y="3722688"/>
            <a:ext cx="7493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1" descr="http://logonoid.com/images/oracle-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350" y="4348163"/>
            <a:ext cx="1397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9225" y="2805113"/>
            <a:ext cx="4635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8700" y="3297238"/>
            <a:ext cx="12430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573963" y="1265238"/>
            <a:ext cx="3225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8700" y="4219575"/>
            <a:ext cx="12858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2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3075" y="1317625"/>
            <a:ext cx="250825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2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95763" y="1219200"/>
            <a:ext cx="32258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462838" y="1492250"/>
            <a:ext cx="2682875"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24250" y="3787775"/>
            <a:ext cx="13985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43" descr="https://www.predix.com/sites/all/themes/ge_progressive/logo.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3550" y="3351213"/>
            <a:ext cx="515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3" descr="http://vignette4.wikia.nocookie.net/logopedia/images/b/bd/Ford_logo.png/revision/latest?cb=201006231907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69063" y="2817813"/>
            <a:ext cx="122396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15" descr="http://westcentraleq.com/wp-content/uploads/2011/10/logo_deere.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22938" y="4348163"/>
            <a:ext cx="2716212"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17" descr="https://upload.wikimedia.org/wikipedia/commons/thumb/a/a6/Logo_NIKE.svg/1000px-Logo_NIKE.svg.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3363" y="3949700"/>
            <a:ext cx="11096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61950" y="822325"/>
            <a:ext cx="7723188" cy="922338"/>
          </a:xfrm>
          <a:prstGeom prst="rect">
            <a:avLst/>
          </a:prstGeom>
        </p:spPr>
        <p:txBody>
          <a:bodyPr>
            <a:spAutoFit/>
          </a:bodyPr>
          <a:lstStyle/>
          <a:p>
            <a:pPr marL="285750" indent="-285750">
              <a:buFont typeface="Arial" panose="020B0604020202020204" pitchFamily="34" charset="0"/>
              <a:buChar char="•"/>
              <a:defRPr/>
            </a:pPr>
            <a:r>
              <a:rPr lang="en-US" altLang="en-US" sz="1800" dirty="0">
                <a:solidFill>
                  <a:srgbClr val="002060"/>
                </a:solidFill>
                <a:latin typeface="+mn-lt"/>
              </a:rPr>
              <a:t>New Dynamics Create New Competitive Forces</a:t>
            </a:r>
          </a:p>
          <a:p>
            <a:pPr marL="285750" indent="-285750">
              <a:buFont typeface="Arial" panose="020B0604020202020204" pitchFamily="34" charset="0"/>
              <a:buChar char="•"/>
              <a:defRPr/>
            </a:pPr>
            <a:r>
              <a:rPr lang="en-US" altLang="en-US" sz="1800" dirty="0">
                <a:solidFill>
                  <a:srgbClr val="002060"/>
                </a:solidFill>
                <a:latin typeface="+mn-lt"/>
              </a:rPr>
              <a:t>Platforms are becoming a critical element of market success</a:t>
            </a:r>
          </a:p>
          <a:p>
            <a:pPr marL="285750" indent="-285750">
              <a:buFont typeface="Arial" panose="020B0604020202020204" pitchFamily="34" charset="0"/>
              <a:buChar char="•"/>
              <a:defRPr/>
            </a:pPr>
            <a:r>
              <a:rPr lang="en-US" altLang="en-US" sz="1800" dirty="0">
                <a:solidFill>
                  <a:srgbClr val="002060"/>
                </a:solidFill>
                <a:latin typeface="+mn-lt"/>
              </a:rPr>
              <a:t>Platforms must be adopted or they will FAIL</a:t>
            </a:r>
          </a:p>
        </p:txBody>
      </p:sp>
      <p:sp>
        <p:nvSpPr>
          <p:cNvPr id="63494" name="Text Box 6"/>
          <p:cNvSpPr txBox="1">
            <a:spLocks noChangeArrowheads="1"/>
          </p:cNvSpPr>
          <p:nvPr/>
        </p:nvSpPr>
        <p:spPr bwMode="auto">
          <a:xfrm>
            <a:off x="5549900" y="2365375"/>
            <a:ext cx="31638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vl6pPr marL="18288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2860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27432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2004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defRPr/>
            </a:pPr>
            <a:r>
              <a:rPr lang="en-US" altLang="en-US" sz="2000" dirty="0">
                <a:solidFill>
                  <a:srgbClr val="002060"/>
                </a:solidFill>
                <a:latin typeface="+mn-lt"/>
              </a:rPr>
              <a:t>Vertical Industry Platforms</a:t>
            </a:r>
          </a:p>
        </p:txBody>
      </p:sp>
      <p:pic>
        <p:nvPicPr>
          <p:cNvPr id="25623" name="Picture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93675" y="1590675"/>
            <a:ext cx="174625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9D361AF9-A0DD-45FF-84F0-37D2A251DD27}" type="slidenum">
              <a:rPr lang="en-US" altLang="en-US" smtClean="0"/>
              <a:pPr>
                <a:defRPr/>
              </a:pPr>
              <a:t>4</a:t>
            </a:fld>
            <a:endParaRPr lang="en-US" alt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p:txBody>
          <a:bodyPr/>
          <a:lstStyle/>
          <a:p>
            <a:r>
              <a:rPr lang="en-US" altLang="en-US" smtClean="0"/>
              <a:t>APIs and Their Use is Pervasive</a:t>
            </a:r>
          </a:p>
        </p:txBody>
      </p:sp>
      <p:sp>
        <p:nvSpPr>
          <p:cNvPr id="72707" name="Rectangle 3"/>
          <p:cNvSpPr>
            <a:spLocks noGrp="1"/>
          </p:cNvSpPr>
          <p:nvPr>
            <p:ph type="body" idx="4294967295"/>
          </p:nvPr>
        </p:nvSpPr>
        <p:spPr>
          <a:xfrm>
            <a:off x="201613" y="739775"/>
            <a:ext cx="8740775" cy="4033838"/>
          </a:xfrm>
        </p:spPr>
        <p:txBody>
          <a:bodyPr/>
          <a:lstStyle/>
          <a:p>
            <a:pPr>
              <a:defRPr/>
            </a:pPr>
            <a:r>
              <a:rPr lang="en-US" altLang="en-US" sz="1800" dirty="0" smtClean="0">
                <a:latin typeface="+mn-lt"/>
              </a:rPr>
              <a:t>Ninety-six percent of developers say their typical application uses APIs</a:t>
            </a:r>
          </a:p>
        </p:txBody>
      </p:sp>
      <p:pic>
        <p:nvPicPr>
          <p:cNvPr id="2765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203325"/>
            <a:ext cx="4237038"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43375" y="4147929"/>
            <a:ext cx="5000625" cy="7516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a:lnSpc>
                <a:spcPct val="90000"/>
              </a:lnSpc>
              <a:spcBef>
                <a:spcPts val="600"/>
              </a:spcBef>
              <a:defRPr/>
            </a:pPr>
            <a:endParaRPr lang="en-US" sz="2000" dirty="0" err="1"/>
          </a:p>
        </p:txBody>
      </p:sp>
      <p:sp>
        <p:nvSpPr>
          <p:cNvPr id="72715" name="Rectangle 11"/>
          <p:cNvSpPr>
            <a:spLocks noChangeArrowheads="1"/>
          </p:cNvSpPr>
          <p:nvPr/>
        </p:nvSpPr>
        <p:spPr bwMode="auto">
          <a:xfrm>
            <a:off x="4214812" y="4207287"/>
            <a:ext cx="492918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vl6pPr marL="18288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2860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27432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2004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lnSpc>
                <a:spcPct val="90000"/>
              </a:lnSpc>
              <a:spcBef>
                <a:spcPts val="1800"/>
              </a:spcBef>
              <a:buFont typeface="Arial" panose="020B0604020202020204" pitchFamily="34" charset="0"/>
              <a:buNone/>
              <a:defRPr/>
            </a:pPr>
            <a:r>
              <a:rPr lang="en-US" altLang="en-US" sz="1800" dirty="0">
                <a:solidFill>
                  <a:schemeClr val="bg1"/>
                </a:solidFill>
                <a:latin typeface="+mj-lt"/>
                <a:cs typeface="+mn-cs"/>
              </a:rPr>
              <a:t>Types of APIs vary according to geography – the newest markets are most accepting of open APIs</a:t>
            </a:r>
          </a:p>
        </p:txBody>
      </p:sp>
      <p:pic>
        <p:nvPicPr>
          <p:cNvPr id="276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78778"/>
            <a:ext cx="33813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9D361AF9-A0DD-45FF-84F0-37D2A251DD27}" type="slidenum">
              <a:rPr lang="en-US" altLang="en-US" smtClean="0"/>
              <a:pPr>
                <a:defRPr/>
              </a:pPr>
              <a:t>5</a:t>
            </a:fld>
            <a:endParaRPr lang="en-US" alt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p:txBody>
          <a:bodyPr/>
          <a:lstStyle/>
          <a:p>
            <a:r>
              <a:rPr lang="en-US" altLang="en-US" smtClean="0"/>
              <a:t>Developers Determine Adoption</a:t>
            </a:r>
          </a:p>
        </p:txBody>
      </p:sp>
      <p:sp>
        <p:nvSpPr>
          <p:cNvPr id="66740" name="Text Box 180"/>
          <p:cNvSpPr txBox="1">
            <a:spLocks noChangeArrowheads="1"/>
          </p:cNvSpPr>
          <p:nvPr/>
        </p:nvSpPr>
        <p:spPr bwMode="auto">
          <a:xfrm>
            <a:off x="4935538" y="800100"/>
            <a:ext cx="4138612"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vl6pPr marL="18288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2860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27432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2004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defRPr/>
            </a:pPr>
            <a:r>
              <a:rPr lang="en-US" altLang="en-US" sz="1800" dirty="0">
                <a:solidFill>
                  <a:srgbClr val="002060"/>
                </a:solidFill>
                <a:latin typeface="+mn-lt"/>
                <a:cs typeface="+mn-cs"/>
              </a:rPr>
              <a:t>Factors that are important:</a:t>
            </a:r>
          </a:p>
          <a:p>
            <a:pPr marL="285750" indent="-285750" defTabSz="914400">
              <a:buFont typeface="Arial" panose="020B0604020202020204" pitchFamily="34" charset="0"/>
              <a:buChar char="•"/>
              <a:defRPr/>
            </a:pPr>
            <a:r>
              <a:rPr lang="en-US" altLang="en-US" sz="1800" dirty="0" smtClean="0">
                <a:solidFill>
                  <a:srgbClr val="002060"/>
                </a:solidFill>
                <a:latin typeface="+mj-lt"/>
                <a:cs typeface="+mn-cs"/>
              </a:rPr>
              <a:t>Perceived market share and potential</a:t>
            </a:r>
          </a:p>
          <a:p>
            <a:pPr marL="285750" indent="-285750" defTabSz="914400">
              <a:buFont typeface="Arial" panose="020B0604020202020204" pitchFamily="34" charset="0"/>
              <a:buChar char="•"/>
              <a:defRPr/>
            </a:pPr>
            <a:r>
              <a:rPr lang="en-US" altLang="en-US" sz="1800" dirty="0" smtClean="0">
                <a:solidFill>
                  <a:srgbClr val="002060"/>
                </a:solidFill>
                <a:latin typeface="+mj-lt"/>
                <a:cs typeface="+mn-cs"/>
              </a:rPr>
              <a:t>Traffic management</a:t>
            </a:r>
          </a:p>
          <a:p>
            <a:pPr marL="285750" indent="-285750" defTabSz="914400">
              <a:buFont typeface="Arial" panose="020B0604020202020204" pitchFamily="34" charset="0"/>
              <a:buChar char="•"/>
              <a:defRPr/>
            </a:pPr>
            <a:r>
              <a:rPr lang="en-US" altLang="en-US" sz="1800" dirty="0" smtClean="0">
                <a:solidFill>
                  <a:srgbClr val="002060"/>
                </a:solidFill>
                <a:latin typeface="+mj-lt"/>
                <a:cs typeface="+mn-cs"/>
              </a:rPr>
              <a:t>Notifications of issues</a:t>
            </a:r>
          </a:p>
          <a:p>
            <a:pPr marL="285750" indent="-285750" defTabSz="914400">
              <a:buFont typeface="Arial" panose="020B0604020202020204" pitchFamily="34" charset="0"/>
              <a:buChar char="•"/>
              <a:defRPr/>
            </a:pPr>
            <a:r>
              <a:rPr lang="en-US" altLang="en-US" sz="1800" dirty="0" smtClean="0">
                <a:solidFill>
                  <a:srgbClr val="002060"/>
                </a:solidFill>
                <a:latin typeface="+mj-lt"/>
                <a:cs typeface="+mn-cs"/>
              </a:rPr>
              <a:t>Revenue split or costs</a:t>
            </a:r>
          </a:p>
          <a:p>
            <a:pPr defTabSz="914400">
              <a:defRPr/>
            </a:pPr>
            <a:endParaRPr lang="en-US" altLang="en-US" sz="1800" dirty="0">
              <a:solidFill>
                <a:srgbClr val="002060"/>
              </a:solidFill>
              <a:latin typeface="+mn-lt"/>
              <a:cs typeface="+mn-cs"/>
            </a:endParaRPr>
          </a:p>
        </p:txBody>
      </p:sp>
      <p:pic>
        <p:nvPicPr>
          <p:cNvPr id="28676" name="Picture 1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675" y="2343150"/>
            <a:ext cx="3846513"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3568700"/>
            <a:ext cx="4365625" cy="8175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9728" rIns="137160" bIns="109728"/>
          <a:lstStyle/>
          <a:p>
            <a:pPr algn="ctr">
              <a:lnSpc>
                <a:spcPct val="90000"/>
              </a:lnSpc>
              <a:spcBef>
                <a:spcPts val="600"/>
              </a:spcBef>
              <a:defRPr/>
            </a:pPr>
            <a:endParaRPr lang="en-US" sz="2000" dirty="0" err="1"/>
          </a:p>
        </p:txBody>
      </p:sp>
      <p:sp>
        <p:nvSpPr>
          <p:cNvPr id="66742" name="Rectangle 182"/>
          <p:cNvSpPr>
            <a:spLocks noChangeArrowheads="1"/>
          </p:cNvSpPr>
          <p:nvPr/>
        </p:nvSpPr>
        <p:spPr bwMode="auto">
          <a:xfrm>
            <a:off x="103188" y="3654425"/>
            <a:ext cx="46386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vl6pPr marL="18288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2860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27432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200400" indent="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defRPr/>
            </a:pPr>
            <a:r>
              <a:rPr lang="en-US" altLang="en-US" sz="1800" dirty="0">
                <a:solidFill>
                  <a:schemeClr val="bg1"/>
                </a:solidFill>
                <a:latin typeface="+mj-lt"/>
                <a:cs typeface="+mn-cs"/>
              </a:rPr>
              <a:t>APIs are important to more than 90% of developers across all geographical regions</a:t>
            </a:r>
          </a:p>
        </p:txBody>
      </p:sp>
      <p:pic>
        <p:nvPicPr>
          <p:cNvPr id="2" name="Picture 1"/>
          <p:cNvPicPr>
            <a:picLocks noChangeAspect="1"/>
          </p:cNvPicPr>
          <p:nvPr/>
        </p:nvPicPr>
        <p:blipFill>
          <a:blip r:embed="rId3"/>
          <a:stretch>
            <a:fillRect/>
          </a:stretch>
        </p:blipFill>
        <p:spPr>
          <a:xfrm>
            <a:off x="385177" y="854076"/>
            <a:ext cx="4074695" cy="2133600"/>
          </a:xfrm>
          <a:prstGeom prst="rect">
            <a:avLst/>
          </a:prstGeom>
        </p:spPr>
      </p:pic>
      <p:sp>
        <p:nvSpPr>
          <p:cNvPr id="3" name="Slide Number Placeholder 2"/>
          <p:cNvSpPr>
            <a:spLocks noGrp="1"/>
          </p:cNvSpPr>
          <p:nvPr>
            <p:ph type="sldNum" sz="quarter" idx="10"/>
          </p:nvPr>
        </p:nvSpPr>
        <p:spPr/>
        <p:txBody>
          <a:bodyPr/>
          <a:lstStyle/>
          <a:p>
            <a:pPr>
              <a:defRPr/>
            </a:pPr>
            <a:fld id="{9D361AF9-A0DD-45FF-84F0-37D2A251DD27}" type="slidenum">
              <a:rPr lang="en-US" altLang="en-US" smtClean="0"/>
              <a:pPr>
                <a:defRPr/>
              </a:pPr>
              <a:t>6</a:t>
            </a:fld>
            <a:endParaRPr lang="en-US" alt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r>
              <a:rPr lang="en-US" altLang="en-US" smtClean="0"/>
              <a:t>Understanding Who Developers Are</a:t>
            </a:r>
          </a:p>
        </p:txBody>
      </p:sp>
      <p:pic>
        <p:nvPicPr>
          <p:cNvPr id="2970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02313" y="676275"/>
            <a:ext cx="3214687"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713" y="584200"/>
            <a:ext cx="56007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6063" y="2933700"/>
            <a:ext cx="37179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9D361AF9-A0DD-45FF-84F0-37D2A251DD27}" type="slidenum">
              <a:rPr lang="en-US" altLang="en-US" smtClean="0"/>
              <a:pPr>
                <a:defRPr/>
              </a:pPr>
              <a:t>7</a:t>
            </a:fld>
            <a:endParaRPr lang="en-US" alt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Global Developer Population 2016</a:t>
            </a:r>
          </a:p>
        </p:txBody>
      </p:sp>
      <p:pic>
        <p:nvPicPr>
          <p:cNvPr id="3072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925" y="952500"/>
            <a:ext cx="7153275" cy="3638550"/>
          </a:xfrm>
          <a:prstGeom prst="rect">
            <a:avLst/>
          </a:prstGeom>
          <a:noFill/>
          <a:ln>
            <a:noFill/>
          </a:ln>
          <a:effectLst/>
          <a:extLst>
            <a:ext uri="{909E8E84-426E-40DD-AFC4-6F175D3DCCD1}">
              <a14:hiddenFill xmlns:a14="http://schemas.microsoft.com/office/drawing/2010/main">
                <a:gradFill rotWithShape="1">
                  <a:gsLst>
                    <a:gs pos="0">
                      <a:srgbClr val="336699"/>
                    </a:gs>
                    <a:gs pos="100000">
                      <a:srgbClr val="182F47"/>
                    </a:gs>
                  </a:gsLst>
                  <a:path path="rect">
                    <a:fillToRect r="100000" b="100000"/>
                  </a:path>
                </a:gra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12"/>
          <p:cNvSpPr txBox="1">
            <a:spLocks noChangeArrowheads="1"/>
          </p:cNvSpPr>
          <p:nvPr/>
        </p:nvSpPr>
        <p:spPr bwMode="auto">
          <a:xfrm>
            <a:off x="1122363" y="4251325"/>
            <a:ext cx="6899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algn="ctr" defTabSz="914400">
              <a:defRPr/>
            </a:pPr>
            <a:r>
              <a:rPr lang="en-US" altLang="en-US" sz="1800" dirty="0">
                <a:solidFill>
                  <a:srgbClr val="002060"/>
                </a:solidFill>
                <a:latin typeface="+mn-lt"/>
                <a:cs typeface="Segoe UI Semilight" panose="020B0402040204020203" pitchFamily="34" charset="0"/>
              </a:rPr>
              <a:t>Over 21 million professional developers are </a:t>
            </a:r>
            <a:endParaRPr lang="en-US" altLang="en-US" sz="1800" dirty="0" smtClean="0">
              <a:solidFill>
                <a:srgbClr val="002060"/>
              </a:solidFill>
              <a:latin typeface="+mn-lt"/>
              <a:cs typeface="Segoe UI Semilight" panose="020B0402040204020203" pitchFamily="34" charset="0"/>
            </a:endParaRPr>
          </a:p>
          <a:p>
            <a:pPr algn="ctr" defTabSz="914400">
              <a:defRPr/>
            </a:pPr>
            <a:r>
              <a:rPr lang="en-US" altLang="en-US" sz="1800" dirty="0" smtClean="0">
                <a:solidFill>
                  <a:srgbClr val="002060"/>
                </a:solidFill>
                <a:latin typeface="+mn-lt"/>
                <a:cs typeface="Segoe UI Semilight" panose="020B0402040204020203" pitchFamily="34" charset="0"/>
              </a:rPr>
              <a:t>distributed </a:t>
            </a:r>
            <a:r>
              <a:rPr lang="en-US" altLang="en-US" sz="1800" dirty="0">
                <a:solidFill>
                  <a:srgbClr val="002060"/>
                </a:solidFill>
                <a:latin typeface="+mn-lt"/>
                <a:cs typeface="Segoe UI Semilight" panose="020B0402040204020203" pitchFamily="34" charset="0"/>
              </a:rPr>
              <a:t>around the globe in 2016</a:t>
            </a:r>
          </a:p>
        </p:txBody>
      </p:sp>
      <p:sp>
        <p:nvSpPr>
          <p:cNvPr id="15" name="AutoShape 5"/>
          <p:cNvSpPr>
            <a:spLocks noChangeArrowheads="1"/>
          </p:cNvSpPr>
          <p:nvPr/>
        </p:nvSpPr>
        <p:spPr bwMode="auto">
          <a:xfrm>
            <a:off x="6689725" y="1525588"/>
            <a:ext cx="884238" cy="504825"/>
          </a:xfrm>
          <a:prstGeom prst="roundRect">
            <a:avLst>
              <a:gd name="adj" fmla="val 16667"/>
            </a:avLst>
          </a:prstGeom>
          <a:solidFill>
            <a:srgbClr val="FF6161"/>
          </a:solidFill>
          <a:ln w="25400">
            <a:solidFill>
              <a:srgbClr val="800000"/>
            </a:solidFill>
            <a:round/>
            <a:headEnd/>
            <a:tailEnd/>
          </a:ln>
        </p:spPr>
        <p:txBody>
          <a:bodyPr wrap="none" anchor="ct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algn="ctr" defTabSz="914400">
              <a:defRPr/>
            </a:pPr>
            <a:r>
              <a:rPr lang="en-US" altLang="en-US" sz="1050">
                <a:solidFill>
                  <a:srgbClr val="000514"/>
                </a:solidFill>
                <a:latin typeface="+mn-lt"/>
              </a:rPr>
              <a:t>APAC</a:t>
            </a:r>
          </a:p>
          <a:p>
            <a:pPr algn="ctr" defTabSz="914400">
              <a:defRPr/>
            </a:pPr>
            <a:r>
              <a:rPr lang="en-US" altLang="en-US" sz="1050">
                <a:solidFill>
                  <a:srgbClr val="000514"/>
                </a:solidFill>
                <a:latin typeface="+mn-lt"/>
              </a:rPr>
              <a:t>7,471,500</a:t>
            </a:r>
            <a:endParaRPr lang="en-US" altLang="en-US" sz="1200">
              <a:solidFill>
                <a:srgbClr val="000514"/>
              </a:solidFill>
              <a:latin typeface="+mn-lt"/>
            </a:endParaRPr>
          </a:p>
        </p:txBody>
      </p:sp>
      <p:sp>
        <p:nvSpPr>
          <p:cNvPr id="16" name="AutoShape 6"/>
          <p:cNvSpPr>
            <a:spLocks noChangeArrowheads="1"/>
          </p:cNvSpPr>
          <p:nvPr/>
        </p:nvSpPr>
        <p:spPr bwMode="auto">
          <a:xfrm>
            <a:off x="4784725" y="1906588"/>
            <a:ext cx="884238" cy="504825"/>
          </a:xfrm>
          <a:prstGeom prst="roundRect">
            <a:avLst>
              <a:gd name="adj" fmla="val 16667"/>
            </a:avLst>
          </a:prstGeom>
          <a:solidFill>
            <a:srgbClr val="9BECFF"/>
          </a:solidFill>
          <a:ln w="25400">
            <a:solidFill>
              <a:srgbClr val="00CCFF"/>
            </a:solidFill>
            <a:round/>
            <a:headEnd/>
            <a:tailEnd/>
          </a:ln>
        </p:spPr>
        <p:txBody>
          <a:bodyPr wrap="none" anchor="ct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algn="ctr" defTabSz="914400">
              <a:defRPr/>
            </a:pPr>
            <a:r>
              <a:rPr lang="en-US" altLang="en-US" sz="1050">
                <a:solidFill>
                  <a:srgbClr val="000514"/>
                </a:solidFill>
                <a:latin typeface="+mn-lt"/>
              </a:rPr>
              <a:t>EMEA</a:t>
            </a:r>
          </a:p>
          <a:p>
            <a:pPr algn="ctr" defTabSz="914400">
              <a:defRPr/>
            </a:pPr>
            <a:r>
              <a:rPr lang="en-US" altLang="en-US" sz="1050">
                <a:solidFill>
                  <a:srgbClr val="000514"/>
                </a:solidFill>
                <a:latin typeface="+mn-lt"/>
              </a:rPr>
              <a:t>7,222,500</a:t>
            </a:r>
            <a:endParaRPr lang="en-US" altLang="en-US" sz="1200">
              <a:solidFill>
                <a:srgbClr val="000514"/>
              </a:solidFill>
              <a:latin typeface="+mn-lt"/>
            </a:endParaRPr>
          </a:p>
        </p:txBody>
      </p:sp>
      <p:sp>
        <p:nvSpPr>
          <p:cNvPr id="17" name="AutoShape 7"/>
          <p:cNvSpPr>
            <a:spLocks noChangeArrowheads="1"/>
          </p:cNvSpPr>
          <p:nvPr/>
        </p:nvSpPr>
        <p:spPr bwMode="auto">
          <a:xfrm>
            <a:off x="1965325" y="3049588"/>
            <a:ext cx="911225" cy="504825"/>
          </a:xfrm>
          <a:prstGeom prst="roundRect">
            <a:avLst>
              <a:gd name="adj" fmla="val 16667"/>
            </a:avLst>
          </a:prstGeom>
          <a:solidFill>
            <a:srgbClr val="CCFFCC"/>
          </a:solidFill>
          <a:ln w="25400">
            <a:solidFill>
              <a:srgbClr val="008000"/>
            </a:solidFill>
            <a:round/>
            <a:headEnd/>
            <a:tailEnd/>
          </a:ln>
        </p:spPr>
        <p:txBody>
          <a:bodyPr wrap="none" anchor="ct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algn="ctr" defTabSz="914400">
              <a:defRPr/>
            </a:pPr>
            <a:r>
              <a:rPr lang="en-US" altLang="en-US" sz="1050">
                <a:solidFill>
                  <a:srgbClr val="000514"/>
                </a:solidFill>
                <a:latin typeface="+mn-lt"/>
              </a:rPr>
              <a:t>Latin America</a:t>
            </a:r>
          </a:p>
          <a:p>
            <a:pPr algn="ctr" defTabSz="914400">
              <a:defRPr/>
            </a:pPr>
            <a:r>
              <a:rPr lang="en-US" altLang="en-US" sz="1050">
                <a:solidFill>
                  <a:srgbClr val="000514"/>
                </a:solidFill>
                <a:latin typeface="+mn-lt"/>
              </a:rPr>
              <a:t>1,907,600</a:t>
            </a:r>
            <a:endParaRPr lang="en-US" altLang="en-US" sz="1200">
              <a:solidFill>
                <a:srgbClr val="000514"/>
              </a:solidFill>
              <a:latin typeface="+mn-lt"/>
            </a:endParaRPr>
          </a:p>
        </p:txBody>
      </p:sp>
      <p:sp>
        <p:nvSpPr>
          <p:cNvPr id="18" name="AutoShape 8"/>
          <p:cNvSpPr>
            <a:spLocks noChangeArrowheads="1"/>
          </p:cNvSpPr>
          <p:nvPr/>
        </p:nvSpPr>
        <p:spPr bwMode="auto">
          <a:xfrm>
            <a:off x="1965325" y="1392238"/>
            <a:ext cx="911225" cy="504825"/>
          </a:xfrm>
          <a:prstGeom prst="roundRect">
            <a:avLst>
              <a:gd name="adj" fmla="val 16667"/>
            </a:avLst>
          </a:prstGeom>
          <a:solidFill>
            <a:srgbClr val="99CCFF"/>
          </a:solidFill>
          <a:ln w="25400">
            <a:solidFill>
              <a:srgbClr val="003399"/>
            </a:solidFill>
            <a:round/>
            <a:headEnd/>
            <a:tailEnd/>
          </a:ln>
        </p:spPr>
        <p:txBody>
          <a:bodyPr wrap="none" anchor="ct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algn="ctr" defTabSz="914400">
              <a:defRPr/>
            </a:pPr>
            <a:r>
              <a:rPr lang="en-US" altLang="en-US" sz="1050" dirty="0">
                <a:solidFill>
                  <a:srgbClr val="000514"/>
                </a:solidFill>
                <a:latin typeface="+mn-lt"/>
              </a:rPr>
              <a:t>North America</a:t>
            </a:r>
          </a:p>
          <a:p>
            <a:pPr algn="ctr" defTabSz="914400">
              <a:defRPr/>
            </a:pPr>
            <a:r>
              <a:rPr lang="en-US" altLang="en-US" sz="1050" dirty="0">
                <a:solidFill>
                  <a:srgbClr val="000514"/>
                </a:solidFill>
                <a:latin typeface="+mn-lt"/>
              </a:rPr>
              <a:t>4,406,000</a:t>
            </a:r>
          </a:p>
        </p:txBody>
      </p:sp>
      <p:sp>
        <p:nvSpPr>
          <p:cNvPr id="2" name="Slide Number Placeholder 1"/>
          <p:cNvSpPr>
            <a:spLocks noGrp="1"/>
          </p:cNvSpPr>
          <p:nvPr>
            <p:ph type="sldNum" sz="quarter" idx="10"/>
          </p:nvPr>
        </p:nvSpPr>
        <p:spPr/>
        <p:txBody>
          <a:bodyPr/>
          <a:lstStyle/>
          <a:p>
            <a:pPr>
              <a:defRPr/>
            </a:pPr>
            <a:fld id="{9D361AF9-A0DD-45FF-84F0-37D2A251DD27}" type="slidenum">
              <a:rPr lang="en-US" altLang="en-US" smtClean="0"/>
              <a:pPr>
                <a:defRPr/>
              </a:pPr>
              <a:t>8</a:t>
            </a:fld>
            <a:endParaRPr lang="en-US" alt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Global Developer Population 2021</a:t>
            </a:r>
          </a:p>
        </p:txBody>
      </p:sp>
      <p:pic>
        <p:nvPicPr>
          <p:cNvPr id="3174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925" y="952500"/>
            <a:ext cx="7153275" cy="3638550"/>
          </a:xfrm>
          <a:prstGeom prst="rect">
            <a:avLst/>
          </a:prstGeom>
          <a:noFill/>
          <a:ln>
            <a:noFill/>
          </a:ln>
          <a:effectLst/>
          <a:extLst>
            <a:ext uri="{909E8E84-426E-40DD-AFC4-6F175D3DCCD1}">
              <a14:hiddenFill xmlns:a14="http://schemas.microsoft.com/office/drawing/2010/main">
                <a:gradFill rotWithShape="1">
                  <a:gsLst>
                    <a:gs pos="0">
                      <a:srgbClr val="336699"/>
                    </a:gs>
                    <a:gs pos="100000">
                      <a:srgbClr val="182F47"/>
                    </a:gs>
                  </a:gsLst>
                  <a:path path="rect">
                    <a:fillToRect r="100000" b="100000"/>
                  </a:path>
                </a:gra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12"/>
          <p:cNvSpPr txBox="1">
            <a:spLocks noChangeArrowheads="1"/>
          </p:cNvSpPr>
          <p:nvPr/>
        </p:nvSpPr>
        <p:spPr bwMode="auto">
          <a:xfrm>
            <a:off x="1122363" y="4251325"/>
            <a:ext cx="689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algn="ctr" defTabSz="914400">
              <a:defRPr/>
            </a:pPr>
            <a:r>
              <a:rPr lang="en-US" altLang="en-US" sz="1800" dirty="0" smtClean="0">
                <a:solidFill>
                  <a:srgbClr val="002060"/>
                </a:solidFill>
                <a:latin typeface="+mn-lt"/>
                <a:cs typeface="Segoe UI Semilight" panose="020B0402040204020203" pitchFamily="34" charset="0"/>
              </a:rPr>
              <a:t>Global developer population projected to be 25M in 2021</a:t>
            </a:r>
            <a:endParaRPr lang="en-US" altLang="en-US" sz="1800" dirty="0">
              <a:solidFill>
                <a:srgbClr val="002060"/>
              </a:solidFill>
              <a:latin typeface="+mn-lt"/>
              <a:cs typeface="Segoe UI Semilight" panose="020B0402040204020203" pitchFamily="34" charset="0"/>
            </a:endParaRPr>
          </a:p>
        </p:txBody>
      </p:sp>
      <p:sp>
        <p:nvSpPr>
          <p:cNvPr id="15" name="AutoShape 5"/>
          <p:cNvSpPr>
            <a:spLocks noChangeArrowheads="1"/>
          </p:cNvSpPr>
          <p:nvPr/>
        </p:nvSpPr>
        <p:spPr bwMode="auto">
          <a:xfrm>
            <a:off x="6689725" y="1525588"/>
            <a:ext cx="884238" cy="504825"/>
          </a:xfrm>
          <a:prstGeom prst="roundRect">
            <a:avLst>
              <a:gd name="adj" fmla="val 16667"/>
            </a:avLst>
          </a:prstGeom>
          <a:solidFill>
            <a:srgbClr val="FF6161"/>
          </a:solidFill>
          <a:ln w="25400">
            <a:solidFill>
              <a:srgbClr val="800000"/>
            </a:solidFill>
            <a:round/>
            <a:headEnd/>
            <a:tailEnd/>
          </a:ln>
        </p:spPr>
        <p:txBody>
          <a:bodyPr wrap="none" anchor="ct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algn="ctr" defTabSz="914400">
              <a:defRPr/>
            </a:pPr>
            <a:r>
              <a:rPr lang="en-US" altLang="en-US" sz="1050" dirty="0">
                <a:solidFill>
                  <a:srgbClr val="000514"/>
                </a:solidFill>
                <a:latin typeface="+mn-lt"/>
              </a:rPr>
              <a:t>APAC</a:t>
            </a:r>
          </a:p>
          <a:p>
            <a:pPr algn="ctr" defTabSz="914400">
              <a:defRPr/>
            </a:pPr>
            <a:r>
              <a:rPr lang="en-US" altLang="en-US" sz="1050" dirty="0" smtClean="0">
                <a:solidFill>
                  <a:srgbClr val="000514"/>
                </a:solidFill>
                <a:latin typeface="+mn-lt"/>
              </a:rPr>
              <a:t>9,488,800</a:t>
            </a:r>
            <a:endParaRPr lang="en-US" altLang="en-US" sz="1200" dirty="0">
              <a:solidFill>
                <a:srgbClr val="000514"/>
              </a:solidFill>
              <a:latin typeface="+mn-lt"/>
            </a:endParaRPr>
          </a:p>
        </p:txBody>
      </p:sp>
      <p:sp>
        <p:nvSpPr>
          <p:cNvPr id="16" name="AutoShape 6"/>
          <p:cNvSpPr>
            <a:spLocks noChangeArrowheads="1"/>
          </p:cNvSpPr>
          <p:nvPr/>
        </p:nvSpPr>
        <p:spPr bwMode="auto">
          <a:xfrm>
            <a:off x="4784725" y="1906588"/>
            <a:ext cx="884238" cy="504825"/>
          </a:xfrm>
          <a:prstGeom prst="roundRect">
            <a:avLst>
              <a:gd name="adj" fmla="val 16667"/>
            </a:avLst>
          </a:prstGeom>
          <a:solidFill>
            <a:srgbClr val="9BECFF"/>
          </a:solidFill>
          <a:ln w="25400">
            <a:solidFill>
              <a:srgbClr val="00CCFF"/>
            </a:solidFill>
            <a:round/>
            <a:headEnd/>
            <a:tailEnd/>
          </a:ln>
        </p:spPr>
        <p:txBody>
          <a:bodyPr wrap="none" anchor="ct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algn="ctr" defTabSz="914400">
              <a:defRPr/>
            </a:pPr>
            <a:r>
              <a:rPr lang="en-US" altLang="en-US" sz="1050" dirty="0">
                <a:solidFill>
                  <a:srgbClr val="000514"/>
                </a:solidFill>
                <a:latin typeface="+mn-lt"/>
              </a:rPr>
              <a:t>EMEA</a:t>
            </a:r>
          </a:p>
          <a:p>
            <a:pPr algn="ctr" defTabSz="914400">
              <a:defRPr/>
            </a:pPr>
            <a:r>
              <a:rPr lang="en-US" altLang="en-US" sz="1050" dirty="0" smtClean="0">
                <a:solidFill>
                  <a:srgbClr val="000514"/>
                </a:solidFill>
                <a:latin typeface="+mn-lt"/>
              </a:rPr>
              <a:t>8,656,900</a:t>
            </a:r>
            <a:endParaRPr lang="en-US" altLang="en-US" sz="1200" dirty="0">
              <a:solidFill>
                <a:srgbClr val="000514"/>
              </a:solidFill>
              <a:latin typeface="+mn-lt"/>
            </a:endParaRPr>
          </a:p>
        </p:txBody>
      </p:sp>
      <p:sp>
        <p:nvSpPr>
          <p:cNvPr id="17" name="AutoShape 7"/>
          <p:cNvSpPr>
            <a:spLocks noChangeArrowheads="1"/>
          </p:cNvSpPr>
          <p:nvPr/>
        </p:nvSpPr>
        <p:spPr bwMode="auto">
          <a:xfrm>
            <a:off x="1965325" y="3049588"/>
            <a:ext cx="911225" cy="504825"/>
          </a:xfrm>
          <a:prstGeom prst="roundRect">
            <a:avLst>
              <a:gd name="adj" fmla="val 16667"/>
            </a:avLst>
          </a:prstGeom>
          <a:solidFill>
            <a:srgbClr val="CCFFCC"/>
          </a:solidFill>
          <a:ln w="25400">
            <a:solidFill>
              <a:srgbClr val="008000"/>
            </a:solidFill>
            <a:round/>
            <a:headEnd/>
            <a:tailEnd/>
          </a:ln>
        </p:spPr>
        <p:txBody>
          <a:bodyPr wrap="none" anchor="ct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algn="ctr" defTabSz="914400">
              <a:defRPr/>
            </a:pPr>
            <a:r>
              <a:rPr lang="en-US" altLang="en-US" sz="1050" dirty="0">
                <a:solidFill>
                  <a:srgbClr val="000514"/>
                </a:solidFill>
                <a:latin typeface="+mn-lt"/>
              </a:rPr>
              <a:t>Latin America</a:t>
            </a:r>
          </a:p>
          <a:p>
            <a:pPr algn="ctr" defTabSz="914400">
              <a:defRPr/>
            </a:pPr>
            <a:r>
              <a:rPr lang="en-US" altLang="en-US" sz="1050" dirty="0" smtClean="0">
                <a:solidFill>
                  <a:srgbClr val="000514"/>
                </a:solidFill>
                <a:latin typeface="+mn-lt"/>
              </a:rPr>
              <a:t>2,296,800</a:t>
            </a:r>
            <a:endParaRPr lang="en-US" altLang="en-US" sz="1200" dirty="0">
              <a:solidFill>
                <a:srgbClr val="000514"/>
              </a:solidFill>
              <a:latin typeface="+mn-lt"/>
            </a:endParaRPr>
          </a:p>
        </p:txBody>
      </p:sp>
      <p:sp>
        <p:nvSpPr>
          <p:cNvPr id="18" name="AutoShape 8"/>
          <p:cNvSpPr>
            <a:spLocks noChangeArrowheads="1"/>
          </p:cNvSpPr>
          <p:nvPr/>
        </p:nvSpPr>
        <p:spPr bwMode="auto">
          <a:xfrm>
            <a:off x="1965325" y="1392238"/>
            <a:ext cx="911225" cy="504825"/>
          </a:xfrm>
          <a:prstGeom prst="roundRect">
            <a:avLst>
              <a:gd name="adj" fmla="val 16667"/>
            </a:avLst>
          </a:prstGeom>
          <a:solidFill>
            <a:srgbClr val="99CCFF"/>
          </a:solidFill>
          <a:ln w="25400">
            <a:solidFill>
              <a:srgbClr val="003399"/>
            </a:solidFill>
            <a:round/>
            <a:headEnd/>
            <a:tailEnd/>
          </a:ln>
        </p:spPr>
        <p:txBody>
          <a:bodyPr wrap="none" anchor="ct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algn="ctr" defTabSz="914400">
              <a:defRPr/>
            </a:pPr>
            <a:r>
              <a:rPr lang="en-US" altLang="en-US" sz="1050" dirty="0">
                <a:solidFill>
                  <a:srgbClr val="000514"/>
                </a:solidFill>
                <a:latin typeface="+mn-lt"/>
              </a:rPr>
              <a:t>North America</a:t>
            </a:r>
          </a:p>
          <a:p>
            <a:pPr algn="ctr" defTabSz="914400">
              <a:defRPr/>
            </a:pPr>
            <a:r>
              <a:rPr lang="en-US" altLang="en-US" sz="1050" dirty="0" smtClean="0">
                <a:solidFill>
                  <a:srgbClr val="000514"/>
                </a:solidFill>
                <a:latin typeface="+mn-lt"/>
              </a:rPr>
              <a:t>5,062,300</a:t>
            </a:r>
            <a:endParaRPr lang="en-US" altLang="en-US" sz="1050" dirty="0">
              <a:solidFill>
                <a:srgbClr val="000514"/>
              </a:solidFill>
              <a:latin typeface="+mn-lt"/>
            </a:endParaRPr>
          </a:p>
        </p:txBody>
      </p:sp>
      <p:sp>
        <p:nvSpPr>
          <p:cNvPr id="10" name="AutoShape 10"/>
          <p:cNvSpPr>
            <a:spLocks noChangeArrowheads="1"/>
          </p:cNvSpPr>
          <p:nvPr/>
        </p:nvSpPr>
        <p:spPr bwMode="auto">
          <a:xfrm>
            <a:off x="2628900" y="788988"/>
            <a:ext cx="762000" cy="685800"/>
          </a:xfrm>
          <a:prstGeom prst="upArrow">
            <a:avLst>
              <a:gd name="adj1" fmla="val 50000"/>
              <a:gd name="adj2" fmla="val 25000"/>
            </a:avLst>
          </a:prstGeom>
          <a:solidFill>
            <a:srgbClr val="99CCFF"/>
          </a:solidFill>
          <a:ln w="25400">
            <a:solidFill>
              <a:srgbClr val="003399"/>
            </a:solidFill>
            <a:miter lim="800000"/>
            <a:headEnd/>
            <a:tailEnd/>
          </a:ln>
        </p:spPr>
        <p:txBody>
          <a:bodyPr wrap="none" anchor="ct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algn="ctr" defTabSz="914400">
              <a:defRPr/>
            </a:pPr>
            <a:r>
              <a:rPr lang="en-US" altLang="en-US" sz="1200">
                <a:solidFill>
                  <a:srgbClr val="000514"/>
                </a:solidFill>
                <a:latin typeface="+mn-lt"/>
              </a:rPr>
              <a:t>15%</a:t>
            </a:r>
          </a:p>
        </p:txBody>
      </p:sp>
      <p:sp>
        <p:nvSpPr>
          <p:cNvPr id="11" name="AutoShape 12"/>
          <p:cNvSpPr>
            <a:spLocks noChangeArrowheads="1"/>
          </p:cNvSpPr>
          <p:nvPr/>
        </p:nvSpPr>
        <p:spPr bwMode="auto">
          <a:xfrm>
            <a:off x="2628900" y="2446338"/>
            <a:ext cx="762000" cy="685800"/>
          </a:xfrm>
          <a:prstGeom prst="upArrow">
            <a:avLst>
              <a:gd name="adj1" fmla="val 50000"/>
              <a:gd name="adj2" fmla="val 25000"/>
            </a:avLst>
          </a:prstGeom>
          <a:solidFill>
            <a:srgbClr val="CCFFCC"/>
          </a:solidFill>
          <a:ln w="25400">
            <a:solidFill>
              <a:srgbClr val="006600"/>
            </a:solidFill>
            <a:miter lim="800000"/>
            <a:headEnd/>
            <a:tailEnd/>
          </a:ln>
        </p:spPr>
        <p:txBody>
          <a:bodyPr wrap="none" anchor="ct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algn="ctr" defTabSz="914400">
              <a:defRPr/>
            </a:pPr>
            <a:r>
              <a:rPr lang="en-US" altLang="en-US" sz="1200">
                <a:solidFill>
                  <a:srgbClr val="000514"/>
                </a:solidFill>
                <a:latin typeface="+mn-lt"/>
              </a:rPr>
              <a:t>20%</a:t>
            </a:r>
          </a:p>
        </p:txBody>
      </p:sp>
      <p:sp>
        <p:nvSpPr>
          <p:cNvPr id="13" name="AutoShape 13"/>
          <p:cNvSpPr>
            <a:spLocks noChangeArrowheads="1"/>
          </p:cNvSpPr>
          <p:nvPr/>
        </p:nvSpPr>
        <p:spPr bwMode="auto">
          <a:xfrm>
            <a:off x="5372100" y="1303338"/>
            <a:ext cx="762000" cy="685800"/>
          </a:xfrm>
          <a:prstGeom prst="upArrow">
            <a:avLst>
              <a:gd name="adj1" fmla="val 50000"/>
              <a:gd name="adj2" fmla="val 25000"/>
            </a:avLst>
          </a:prstGeom>
          <a:solidFill>
            <a:srgbClr val="9BECFF"/>
          </a:solidFill>
          <a:ln w="25400">
            <a:solidFill>
              <a:srgbClr val="00CCFF"/>
            </a:solidFill>
            <a:miter lim="800000"/>
            <a:headEnd/>
            <a:tailEnd/>
          </a:ln>
        </p:spPr>
        <p:txBody>
          <a:bodyPr wrap="none" anchor="ct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algn="ctr" defTabSz="914400">
              <a:defRPr/>
            </a:pPr>
            <a:r>
              <a:rPr lang="en-US" altLang="en-US" sz="1200">
                <a:solidFill>
                  <a:srgbClr val="000514"/>
                </a:solidFill>
                <a:latin typeface="+mn-lt"/>
              </a:rPr>
              <a:t>20%</a:t>
            </a:r>
          </a:p>
        </p:txBody>
      </p:sp>
      <p:sp>
        <p:nvSpPr>
          <p:cNvPr id="19" name="AutoShape 14"/>
          <p:cNvSpPr>
            <a:spLocks noChangeArrowheads="1"/>
          </p:cNvSpPr>
          <p:nvPr/>
        </p:nvSpPr>
        <p:spPr bwMode="auto">
          <a:xfrm>
            <a:off x="7277100" y="998538"/>
            <a:ext cx="762000" cy="685800"/>
          </a:xfrm>
          <a:prstGeom prst="upArrow">
            <a:avLst>
              <a:gd name="adj1" fmla="val 50000"/>
              <a:gd name="adj2" fmla="val 25000"/>
            </a:avLst>
          </a:prstGeom>
          <a:solidFill>
            <a:srgbClr val="FF6161"/>
          </a:solidFill>
          <a:ln w="25400">
            <a:solidFill>
              <a:srgbClr val="800000"/>
            </a:solidFill>
            <a:miter lim="800000"/>
            <a:headEnd/>
            <a:tailEnd/>
          </a:ln>
        </p:spPr>
        <p:txBody>
          <a:bodyPr wrap="none" anchor="ctr"/>
          <a:lstStyle>
            <a:defPPr>
              <a:defRPr lang="en-US"/>
            </a:defPPr>
            <a:lvl1pPr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Garamond" panose="02020404030301010803" pitchFamily="18" charset="0"/>
                <a:ea typeface="+mn-ea"/>
                <a:cs typeface="Arial" panose="020B0604020202020204" pitchFamily="34" charset="0"/>
              </a:defRPr>
            </a:lvl9pPr>
          </a:lstStyle>
          <a:p>
            <a:pPr algn="ctr" defTabSz="914400">
              <a:defRPr/>
            </a:pPr>
            <a:r>
              <a:rPr lang="en-US" altLang="en-US" sz="1200">
                <a:solidFill>
                  <a:srgbClr val="000514"/>
                </a:solidFill>
                <a:latin typeface="+mn-lt"/>
              </a:rPr>
              <a:t>27%</a:t>
            </a:r>
          </a:p>
        </p:txBody>
      </p:sp>
      <p:sp>
        <p:nvSpPr>
          <p:cNvPr id="2" name="Slide Number Placeholder 1"/>
          <p:cNvSpPr>
            <a:spLocks noGrp="1"/>
          </p:cNvSpPr>
          <p:nvPr>
            <p:ph type="sldNum" sz="quarter" idx="10"/>
          </p:nvPr>
        </p:nvSpPr>
        <p:spPr/>
        <p:txBody>
          <a:bodyPr/>
          <a:lstStyle/>
          <a:p>
            <a:pPr>
              <a:defRPr/>
            </a:pPr>
            <a:fld id="{9D361AF9-A0DD-45FF-84F0-37D2A251DD27}" type="slidenum">
              <a:rPr lang="en-US" altLang="en-US" smtClean="0"/>
              <a:pPr>
                <a:defRPr/>
              </a:pPr>
              <a:t>9</a:t>
            </a:fld>
            <a:endParaRPr lang="en-US" alt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dows 10">
  <a:themeElements>
    <a:clrScheme name="Custom 9">
      <a:dk1>
        <a:srgbClr val="737373"/>
      </a:dk1>
      <a:lt1>
        <a:sysClr val="window" lastClr="FFFFFF"/>
      </a:lt1>
      <a:dk2>
        <a:srgbClr val="000000"/>
      </a:dk2>
      <a:lt2>
        <a:srgbClr val="D2D2D2"/>
      </a:lt2>
      <a:accent1>
        <a:srgbClr val="0078D7"/>
      </a:accent1>
      <a:accent2>
        <a:srgbClr val="5C2D91"/>
      </a:accent2>
      <a:accent3>
        <a:srgbClr val="B4009E"/>
      </a:accent3>
      <a:accent4>
        <a:srgbClr val="008272"/>
      </a:accent4>
      <a:accent5>
        <a:srgbClr val="107C10"/>
      </a:accent5>
      <a:accent6>
        <a:srgbClr val="E81123"/>
      </a:accent6>
      <a:hlink>
        <a:srgbClr val="0078D7"/>
      </a:hlink>
      <a:folHlink>
        <a:srgbClr val="737373"/>
      </a:folHlink>
    </a:clrScheme>
    <a:fontScheme name="Custom 1">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defPPr algn="ctr">
          <a:lnSpc>
            <a:spcPct val="90000"/>
          </a:lnSpc>
          <a:spcBef>
            <a:spcPts val="600"/>
          </a:spcBef>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137160" tIns="109728" rIns="137160" bIns="109728" rtlCol="0">
        <a:spAutoFit/>
      </a:bodyPr>
      <a:lstStyle>
        <a:defPPr>
          <a:lnSpc>
            <a:spcPct val="90000"/>
          </a:lnSpc>
          <a:spcBef>
            <a:spcPts val="600"/>
          </a:spcBef>
          <a:defRPr dirty="0" err="1" smtClean="0"/>
        </a:defPPr>
      </a:lstStyle>
    </a:txDef>
  </a:objectDefaults>
  <a:extraClrSchemeLst/>
  <a:custClrLst>
    <a:custClr name="Yellow">
      <a:srgbClr val="FFB900"/>
    </a:custClr>
    <a:custClr name="Orange">
      <a:srgbClr val="D83B01"/>
    </a:custClr>
    <a:custClr name="Light Yellow">
      <a:srgbClr val="FFF100"/>
    </a:custClr>
    <a:custClr name="Light Orange">
      <a:srgbClr val="FF8C00"/>
    </a:custClr>
    <a:custClr name="Dark Red">
      <a:srgbClr val="A80000"/>
    </a:custClr>
    <a:custClr name="Light Magenta">
      <a:srgbClr val="E3008C"/>
    </a:custClr>
    <a:custClr name="Dark Magenta">
      <a:srgbClr val="5C005C"/>
    </a:custClr>
    <a:custClr name="Light Purple">
      <a:srgbClr val="B4A0FF"/>
    </a:custClr>
    <a:custClr name="Dark Purple">
      <a:srgbClr val="32145A"/>
    </a:custClr>
    <a:custClr name="Light Blue">
      <a:srgbClr val="00BCF2"/>
    </a:custClr>
    <a:custClr name="Mid Blue">
      <a:srgbClr val="00188F"/>
    </a:custClr>
    <a:custClr name="Dark Blue">
      <a:srgbClr val="002050"/>
    </a:custClr>
    <a:custClr name="Light Teal">
      <a:srgbClr val="00B294"/>
    </a:custClr>
    <a:custClr name="Dark Teal">
      <a:srgbClr val="004B50"/>
    </a:custClr>
    <a:custClr name="Light Green">
      <a:srgbClr val="BAD80A"/>
    </a:custClr>
    <a:custClr name="Dark Green">
      <a:srgbClr val="004B1C"/>
    </a:custClr>
    <a:custClr name="Dark Gray">
      <a:srgbClr val="505050"/>
    </a:custClr>
  </a:custClrLst>
  <a:extLst>
    <a:ext uri="{05A4C25C-085E-4340-85A3-A5531E510DB2}">
      <thm15:themeFamily xmlns:thm15="http://schemas.microsoft.com/office/thememl/2012/main" name="Windows Dev Marketing - FY16" id="{127602EF-444D-4093-B098-270AC9C66F76}" vid="{C7E755E5-BC49-4109-9283-A0D6B3F24803}"/>
    </a:ext>
  </a:extLst>
</a:theme>
</file>

<file path=ppt/theme/theme2.xml><?xml version="1.0" encoding="utf-8"?>
<a:theme xmlns:a="http://schemas.openxmlformats.org/drawingml/2006/main" name="Title slides">
  <a:themeElements>
    <a:clrScheme name="Custom 3">
      <a:dk1>
        <a:srgbClr val="737373"/>
      </a:dk1>
      <a:lt1>
        <a:sysClr val="window" lastClr="FFFFFF"/>
      </a:lt1>
      <a:dk2>
        <a:srgbClr val="000000"/>
      </a:dk2>
      <a:lt2>
        <a:srgbClr val="D2D2D2"/>
      </a:lt2>
      <a:accent1>
        <a:srgbClr val="0078D7"/>
      </a:accent1>
      <a:accent2>
        <a:srgbClr val="5C2D91"/>
      </a:accent2>
      <a:accent3>
        <a:srgbClr val="008272"/>
      </a:accent3>
      <a:accent4>
        <a:srgbClr val="B4009E"/>
      </a:accent4>
      <a:accent5>
        <a:srgbClr val="E81123"/>
      </a:accent5>
      <a:accent6>
        <a:srgbClr val="107C10"/>
      </a:accent6>
      <a:hlink>
        <a:srgbClr val="0078D7"/>
      </a:hlink>
      <a:folHlink>
        <a:srgbClr val="737373"/>
      </a:folHlink>
    </a:clrScheme>
    <a:fontScheme name="Custom 1">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defPPr algn="ctr">
          <a:lnSpc>
            <a:spcPct val="90000"/>
          </a:lnSpc>
          <a:spcBef>
            <a:spcPts val="600"/>
          </a:spcBef>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137160" tIns="109728" rIns="137160" bIns="109728" rtlCol="0">
        <a:spAutoFit/>
      </a:bodyPr>
      <a:lstStyle>
        <a:defPPr>
          <a:lnSpc>
            <a:spcPct val="90000"/>
          </a:lnSpc>
          <a:spcBef>
            <a:spcPts val="600"/>
          </a:spcBef>
          <a:defRPr dirty="0" err="1" smtClean="0"/>
        </a:defPPr>
      </a:lstStyle>
    </a:txDef>
  </a:objectDefaults>
  <a:extraClrSchemeLst/>
  <a:custClrLst>
    <a:custClr name="Yellow">
      <a:srgbClr val="FFB900"/>
    </a:custClr>
    <a:custClr name="Orange">
      <a:srgbClr val="D83B01"/>
    </a:custClr>
    <a:custClr name="Light Yellow">
      <a:srgbClr val="FFF100"/>
    </a:custClr>
    <a:custClr name="Light Orange">
      <a:srgbClr val="FF8C00"/>
    </a:custClr>
    <a:custClr name="Dark Red">
      <a:srgbClr val="A80000"/>
    </a:custClr>
    <a:custClr name="Light Magenta">
      <a:srgbClr val="E3008C"/>
    </a:custClr>
    <a:custClr name="Dark Magenta">
      <a:srgbClr val="5C005C"/>
    </a:custClr>
    <a:custClr name="Light Purple">
      <a:srgbClr val="B4A0FF"/>
    </a:custClr>
    <a:custClr name="Dark Purple">
      <a:srgbClr val="32145A"/>
    </a:custClr>
    <a:custClr name="Light Blue">
      <a:srgbClr val="00BCF2"/>
    </a:custClr>
    <a:custClr name="Mid Blue">
      <a:srgbClr val="00188F"/>
    </a:custClr>
    <a:custClr name="Dark Blue">
      <a:srgbClr val="002050"/>
    </a:custClr>
    <a:custClr name="Light Teal">
      <a:srgbClr val="00B294"/>
    </a:custClr>
    <a:custClr name="Dark Teal">
      <a:srgbClr val="004B50"/>
    </a:custClr>
    <a:custClr name="Light Green">
      <a:srgbClr val="BAD80A"/>
    </a:custClr>
    <a:custClr name="Dark Green">
      <a:srgbClr val="004B1C"/>
    </a:custClr>
    <a:custClr name="Dark Gray">
      <a:srgbClr val="505050"/>
    </a:custClr>
  </a:custClrLst>
  <a:extLst>
    <a:ext uri="{05A4C25C-085E-4340-85A3-A5531E510DB2}">
      <thm15:themeFamily xmlns:thm15="http://schemas.microsoft.com/office/thememl/2012/main" name="Windows Dev Marketing - FY16" id="{127602EF-444D-4093-B098-270AC9C66F76}" vid="{CDA85BBC-F6A7-4C5B-891A-9D5A01044C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737373"/>
    </a:dk1>
    <a:lt1>
      <a:sysClr val="window" lastClr="FFFFFF"/>
    </a:lt1>
    <a:dk2>
      <a:srgbClr val="000000"/>
    </a:dk2>
    <a:lt2>
      <a:srgbClr val="D2D2D2"/>
    </a:lt2>
    <a:accent1>
      <a:srgbClr val="0078D7"/>
    </a:accent1>
    <a:accent2>
      <a:srgbClr val="5C2D91"/>
    </a:accent2>
    <a:accent3>
      <a:srgbClr val="008272"/>
    </a:accent3>
    <a:accent4>
      <a:srgbClr val="B4009E"/>
    </a:accent4>
    <a:accent5>
      <a:srgbClr val="E81123"/>
    </a:accent5>
    <a:accent6>
      <a:srgbClr val="107C10"/>
    </a:accent6>
    <a:hlink>
      <a:srgbClr val="0078D7"/>
    </a:hlink>
    <a:folHlink>
      <a:srgbClr val="737373"/>
    </a:folHlink>
  </a:clrScheme>
</a:themeOverride>
</file>

<file path=ppt/theme/themeOverride2.xml><?xml version="1.0" encoding="utf-8"?>
<a:themeOverride xmlns:a="http://schemas.openxmlformats.org/drawingml/2006/main">
  <a:clrScheme name="Custom 3">
    <a:dk1>
      <a:srgbClr val="737373"/>
    </a:dk1>
    <a:lt1>
      <a:sysClr val="window" lastClr="FFFFFF"/>
    </a:lt1>
    <a:dk2>
      <a:srgbClr val="000000"/>
    </a:dk2>
    <a:lt2>
      <a:srgbClr val="D2D2D2"/>
    </a:lt2>
    <a:accent1>
      <a:srgbClr val="0078D7"/>
    </a:accent1>
    <a:accent2>
      <a:srgbClr val="5C2D91"/>
    </a:accent2>
    <a:accent3>
      <a:srgbClr val="008272"/>
    </a:accent3>
    <a:accent4>
      <a:srgbClr val="B4009E"/>
    </a:accent4>
    <a:accent5>
      <a:srgbClr val="E81123"/>
    </a:accent5>
    <a:accent6>
      <a:srgbClr val="107C10"/>
    </a:accent6>
    <a:hlink>
      <a:srgbClr val="0078D7"/>
    </a:hlink>
    <a:folHlink>
      <a:srgbClr val="737373"/>
    </a:folHlink>
  </a:clrScheme>
</a:themeOverride>
</file>

<file path=docProps/app.xml><?xml version="1.0" encoding="utf-8"?>
<Properties xmlns="http://schemas.openxmlformats.org/officeDocument/2006/extended-properties" xmlns:vt="http://schemas.openxmlformats.org/officeDocument/2006/docPropsVTypes">
  <Template>Ppt0000001</Template>
  <TotalTime>0</TotalTime>
  <Words>1088</Words>
  <Application>Microsoft Office PowerPoint</Application>
  <PresentationFormat>On-screen Show (16:9)</PresentationFormat>
  <Paragraphs>211</Paragraphs>
  <Slides>29</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Consolas</vt:lpstr>
      <vt:lpstr>Garamond</vt:lpstr>
      <vt:lpstr>Segoe UI</vt:lpstr>
      <vt:lpstr>Segoe UI Light</vt:lpstr>
      <vt:lpstr>Segoe UI Semilight</vt:lpstr>
      <vt:lpstr>Times New Roman</vt:lpstr>
      <vt:lpstr>Verdana</vt:lpstr>
      <vt:lpstr>Windows 10</vt:lpstr>
      <vt:lpstr>Title slides</vt:lpstr>
      <vt:lpstr>Platform Wars: The Battle for Developers    Janel Garvin</vt:lpstr>
      <vt:lpstr>PowerPoint Presentation</vt:lpstr>
      <vt:lpstr>Emergence of the Worldwide Platform Ecosystem</vt:lpstr>
      <vt:lpstr>API Adoption = Platform Success or Failure </vt:lpstr>
      <vt:lpstr>APIs and Their Use is Pervasive</vt:lpstr>
      <vt:lpstr>Developers Determine Adoption</vt:lpstr>
      <vt:lpstr>Understanding Who Developers Are</vt:lpstr>
      <vt:lpstr>Global Developer Population 2016</vt:lpstr>
      <vt:lpstr>Global Developer Population 2021</vt:lpstr>
      <vt:lpstr>Developer Psychographics</vt:lpstr>
      <vt:lpstr>Mobile and Cloud Development </vt:lpstr>
      <vt:lpstr>Global Distribution of Internet of Things </vt:lpstr>
      <vt:lpstr>Hot IoT Targets</vt:lpstr>
      <vt:lpstr>AI and Deep Learning</vt:lpstr>
      <vt:lpstr>Industrial Developers</vt:lpstr>
      <vt:lpstr>Reasons to Choose a Platform</vt:lpstr>
      <vt:lpstr>Developers Want Programs to Support APIs</vt:lpstr>
      <vt:lpstr>Developer Program Membership</vt:lpstr>
      <vt:lpstr>Top Reasons to Join a Program</vt:lpstr>
      <vt:lpstr>Trusted Sources</vt:lpstr>
      <vt:lpstr>Create a Loyal Community </vt:lpstr>
      <vt:lpstr>Accelerators, Incubators, Coding Contests</vt:lpstr>
      <vt:lpstr>Perceptions of Next Gen Tech Solutions</vt:lpstr>
      <vt:lpstr>Public Platforms Targeted</vt:lpstr>
      <vt:lpstr>Private Platforms Targeted</vt:lpstr>
      <vt:lpstr>Attraction vs Specificity </vt:lpstr>
      <vt:lpstr>Getting Developers OnBoard</vt:lpstr>
      <vt:lpstr>Evans Data Corp </vt:lpstr>
      <vt:lpstr>About Evans Data Corp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Evans Data China Development Profile for IBM</dc:title>
  <dc:creator/>
  <cp:keywords/>
  <cp:lastModifiedBy/>
  <cp:revision>44</cp:revision>
  <dcterms:created xsi:type="dcterms:W3CDTF">2016-03-12T00:03:14Z</dcterms:created>
  <dcterms:modified xsi:type="dcterms:W3CDTF">2016-07-14T00:01:30Z</dcterms:modified>
</cp:coreProperties>
</file>