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A31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-6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3A2F-04A6-473C-8250-3DF9673BE856}" type="datetimeFigureOut">
              <a:rPr lang="en-US" smtClean="0"/>
              <a:t>7/22/14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25A-95EE-491F-8383-C4C8EC1A58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3A2F-04A6-473C-8250-3DF9673BE856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25A-95EE-491F-8383-C4C8EC1A5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3A2F-04A6-473C-8250-3DF9673BE856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25A-95EE-491F-8383-C4C8EC1A5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3A2F-04A6-473C-8250-3DF9673BE856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25A-95EE-491F-8383-C4C8EC1A5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3A2F-04A6-473C-8250-3DF9673BE856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25A-95EE-491F-8383-C4C8EC1A58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3A2F-04A6-473C-8250-3DF9673BE856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25A-95EE-491F-8383-C4C8EC1A5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3A2F-04A6-473C-8250-3DF9673BE856}" type="datetimeFigureOut">
              <a:rPr lang="en-US" smtClean="0"/>
              <a:t>7/22/14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25A-95EE-491F-8383-C4C8EC1A5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3A2F-04A6-473C-8250-3DF9673BE856}" type="datetimeFigureOut">
              <a:rPr lang="en-US" smtClean="0"/>
              <a:t>7/22/14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25A-95EE-491F-8383-C4C8EC1A5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3A2F-04A6-473C-8250-3DF9673BE856}" type="datetimeFigureOut">
              <a:rPr lang="en-US" smtClean="0"/>
              <a:t>7/22/14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25A-95EE-491F-8383-C4C8EC1A5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3A2F-04A6-473C-8250-3DF9673BE856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25A-95EE-491F-8383-C4C8EC1A5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3A2F-04A6-473C-8250-3DF9673BE856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D9425A-95EE-491F-8383-C4C8EC1A58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D23A2F-04A6-473C-8250-3DF9673BE856}" type="datetimeFigureOut">
              <a:rPr lang="en-US" smtClean="0"/>
              <a:t>7/22/14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D9425A-95EE-491F-8383-C4C8EC1A58A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 B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696200" cy="609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ffectLst/>
                <a:latin typeface="Lato" pitchFamily="34" charset="0"/>
              </a:rPr>
              <a:t>MIT PLATFORM STRATEGY SUMMIT</a:t>
            </a:r>
            <a:endParaRPr lang="en-US" sz="3600" dirty="0">
              <a:solidFill>
                <a:schemeClr val="tx1"/>
              </a:solidFill>
              <a:effectLst/>
              <a:latin typeface="Lato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2133600"/>
            <a:ext cx="1255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  <a:latin typeface="Lato" pitchFamily="34" charset="0"/>
              </a:rPr>
              <a:t>2014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an white-01.jpg"/>
          <p:cNvPicPr>
            <a:picLocks noChangeAspect="1"/>
          </p:cNvPicPr>
          <p:nvPr/>
        </p:nvPicPr>
        <p:blipFill>
          <a:blip r:embed="rId2"/>
          <a:srcRect t="15151" r="1279" b="36364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95400"/>
          </a:xfrm>
        </p:spPr>
        <p:txBody>
          <a:bodyPr>
            <a:normAutofit fontScale="90000"/>
          </a:bodyPr>
          <a:lstStyle/>
          <a:p>
            <a:pPr marL="914400" indent="-914400" algn="ctr"/>
            <a:r>
              <a:rPr lang="en-US" sz="4000" dirty="0" smtClean="0">
                <a:solidFill>
                  <a:srgbClr val="A31F34"/>
                </a:solidFill>
                <a:latin typeface="Exo 2" pitchFamily="2" charset="0"/>
              </a:rPr>
              <a:t>Markets &amp; Platforms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29637" y="4419600"/>
            <a:ext cx="2484736" cy="58477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rgbClr val="003399"/>
                </a:solidFill>
                <a:latin typeface="Exo 2" pitchFamily="2" charset="0"/>
              </a:rPr>
              <a:t>Peter Coffee</a:t>
            </a:r>
            <a:endParaRPr lang="en-US" sz="3200" dirty="0" smtClean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884" y="4953000"/>
            <a:ext cx="39302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>
                <a:solidFill>
                  <a:srgbClr val="666666"/>
                </a:solidFill>
                <a:latin typeface="Lato"/>
              </a:rPr>
              <a:t>VP Strategic Research, </a:t>
            </a:r>
            <a:r>
              <a:rPr lang="en-US" sz="2000" b="0" i="0" dirty="0" err="1" smtClean="0">
                <a:solidFill>
                  <a:srgbClr val="666666"/>
                </a:solidFill>
                <a:latin typeface="Lato"/>
              </a:rPr>
              <a:t>Salesforce</a:t>
            </a:r>
            <a:endParaRPr lang="en-US" sz="2000" b="0" i="0" dirty="0" smtClean="0">
              <a:solidFill>
                <a:srgbClr val="666666"/>
              </a:solidFill>
              <a:latin typeface="Lato"/>
            </a:endParaRPr>
          </a:p>
          <a:p>
            <a:endParaRPr lang="en-US" dirty="0"/>
          </a:p>
        </p:txBody>
      </p:sp>
      <p:pic>
        <p:nvPicPr>
          <p:cNvPr id="7" name="Picture 6" descr="Back B-01.jpg"/>
          <p:cNvPicPr>
            <a:picLocks noChangeAspect="1"/>
          </p:cNvPicPr>
          <p:nvPr/>
        </p:nvPicPr>
        <p:blipFill>
          <a:blip r:embed="rId3"/>
          <a:srcRect t="26666" b="58889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8" name="Picture 7" descr="Back B-01.jpg"/>
          <p:cNvPicPr>
            <a:picLocks noChangeAspect="1"/>
          </p:cNvPicPr>
          <p:nvPr/>
        </p:nvPicPr>
        <p:blipFill>
          <a:blip r:embed="rId3"/>
          <a:srcRect t="19999" b="65557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0574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an white-01.jpg"/>
          <p:cNvPicPr>
            <a:picLocks noChangeAspect="1"/>
          </p:cNvPicPr>
          <p:nvPr/>
        </p:nvPicPr>
        <p:blipFill>
          <a:blip r:embed="rId2"/>
          <a:srcRect t="15151" r="1279" b="36364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95400"/>
          </a:xfrm>
        </p:spPr>
        <p:txBody>
          <a:bodyPr>
            <a:normAutofit fontScale="90000"/>
          </a:bodyPr>
          <a:lstStyle/>
          <a:p>
            <a:pPr marL="914400" indent="-914400" algn="ctr"/>
            <a:r>
              <a:rPr lang="en-US" sz="3600" dirty="0" smtClean="0">
                <a:solidFill>
                  <a:srgbClr val="A31F34"/>
                </a:solidFill>
                <a:latin typeface="Exo 2" pitchFamily="2" charset="0"/>
              </a:rPr>
              <a:t>Building </a:t>
            </a:r>
            <a:r>
              <a:rPr lang="en-US" sz="3600" dirty="0" err="1" smtClean="0">
                <a:solidFill>
                  <a:srgbClr val="A31F34"/>
                </a:solidFill>
                <a:latin typeface="Exo 2" pitchFamily="2" charset="0"/>
              </a:rPr>
              <a:t>Communites</a:t>
            </a:r>
            <a:r>
              <a:rPr lang="en-US" sz="3600" dirty="0" smtClean="0">
                <a:solidFill>
                  <a:srgbClr val="A31F34"/>
                </a:solidFill>
                <a:latin typeface="Exo 2" pitchFamily="2" charset="0"/>
              </a:rPr>
              <a:t> on Gaming Platforms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1617" y="4419600"/>
            <a:ext cx="280076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99"/>
                </a:solidFill>
                <a:latin typeface="Exo 2" pitchFamily="2" charset="0"/>
              </a:rPr>
              <a:t>Songyee</a:t>
            </a:r>
            <a:r>
              <a:rPr lang="en-US" sz="3200" dirty="0" smtClean="0">
                <a:solidFill>
                  <a:srgbClr val="003399"/>
                </a:solidFill>
                <a:latin typeface="Exo 2" pitchFamily="2" charset="0"/>
              </a:rPr>
              <a:t> Yoon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9782" y="4953000"/>
            <a:ext cx="35644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>
                <a:solidFill>
                  <a:srgbClr val="666666"/>
                </a:solidFill>
                <a:latin typeface="Lato"/>
              </a:rPr>
              <a:t>Chief Strategy Officer, </a:t>
            </a:r>
            <a:r>
              <a:rPr lang="en-US" sz="2000" b="0" i="0" dirty="0" err="1" smtClean="0">
                <a:solidFill>
                  <a:srgbClr val="666666"/>
                </a:solidFill>
                <a:latin typeface="Lato"/>
              </a:rPr>
              <a:t>NCSoft</a:t>
            </a:r>
            <a:endParaRPr lang="en-US" sz="2000" b="0" i="0" dirty="0" smtClean="0">
              <a:solidFill>
                <a:srgbClr val="666666"/>
              </a:solidFill>
              <a:latin typeface="Lato"/>
            </a:endParaRPr>
          </a:p>
          <a:p>
            <a:endParaRPr lang="en-US" dirty="0"/>
          </a:p>
        </p:txBody>
      </p:sp>
      <p:pic>
        <p:nvPicPr>
          <p:cNvPr id="7" name="Picture 6" descr="Back B-01.jpg"/>
          <p:cNvPicPr>
            <a:picLocks noChangeAspect="1"/>
          </p:cNvPicPr>
          <p:nvPr/>
        </p:nvPicPr>
        <p:blipFill>
          <a:blip r:embed="rId3"/>
          <a:srcRect t="26666" b="58889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8" name="Picture 7" descr="Back B-01.jpg"/>
          <p:cNvPicPr>
            <a:picLocks noChangeAspect="1"/>
          </p:cNvPicPr>
          <p:nvPr/>
        </p:nvPicPr>
        <p:blipFill>
          <a:blip r:embed="rId3"/>
          <a:srcRect t="19999" b="65557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pic>
        <p:nvPicPr>
          <p:cNvPr id="10" name="Picture 9" descr="Song-Yee Yoon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410" y="2057400"/>
            <a:ext cx="2199180" cy="21945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Mian white-01.jpg"/>
          <p:cNvPicPr>
            <a:picLocks noChangeAspect="1"/>
          </p:cNvPicPr>
          <p:nvPr/>
        </p:nvPicPr>
        <p:blipFill>
          <a:blip r:embed="rId2"/>
          <a:srcRect t="15151" r="1279" b="36364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pic>
        <p:nvPicPr>
          <p:cNvPr id="7" name="Picture 6" descr="Back B-01.jpg"/>
          <p:cNvPicPr>
            <a:picLocks noChangeAspect="1"/>
          </p:cNvPicPr>
          <p:nvPr/>
        </p:nvPicPr>
        <p:blipFill>
          <a:blip r:embed="rId3"/>
          <a:srcRect t="26666" b="58889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8" name="Picture 7" descr="Back B-01.jpg"/>
          <p:cNvPicPr>
            <a:picLocks noChangeAspect="1"/>
          </p:cNvPicPr>
          <p:nvPr/>
        </p:nvPicPr>
        <p:blipFill>
          <a:blip r:embed="rId3"/>
          <a:srcRect t="19999" b="65557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sp>
        <p:nvSpPr>
          <p:cNvPr id="10" name="Title 1"/>
          <p:cNvSpPr txBox="1">
            <a:spLocks noChangeAspect="1"/>
          </p:cNvSpPr>
          <p:nvPr/>
        </p:nvSpPr>
        <p:spPr>
          <a:xfrm>
            <a:off x="0" y="1447800"/>
            <a:ext cx="9144000" cy="6096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F34"/>
                </a:solidFill>
                <a:effectLst/>
                <a:uLnTx/>
                <a:uFillTx/>
                <a:latin typeface="Exo 2" pitchFamily="2" charset="0"/>
                <a:ea typeface="+mj-ea"/>
                <a:cs typeface="+mj-cs"/>
              </a:rPr>
              <a:t>Platform Strategies in the Digital Games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rgbClr val="A31F34"/>
                </a:solidFill>
                <a:effectLst/>
                <a:uLnTx/>
                <a:uFillTx/>
                <a:latin typeface="Exo 2" pitchFamily="2" charset="0"/>
                <a:ea typeface="+mj-ea"/>
                <a:cs typeface="+mj-cs"/>
              </a:rPr>
              <a:t> Industry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 noChangeAspect="1"/>
          </p:cNvSpPr>
          <p:nvPr/>
        </p:nvSpPr>
        <p:spPr>
          <a:xfrm>
            <a:off x="3048000" y="1066800"/>
            <a:ext cx="3048000" cy="6096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F34"/>
                </a:solidFill>
                <a:effectLst/>
                <a:uLnTx/>
                <a:uFillTx/>
                <a:latin typeface="Exo 2" pitchFamily="2" charset="0"/>
                <a:ea typeface="+mj-ea"/>
                <a:cs typeface="+mj-cs"/>
              </a:rPr>
              <a:t>Panel </a:t>
            </a:r>
            <a:r>
              <a:rPr lang="en-US" sz="11200" dirty="0" smtClean="0">
                <a:solidFill>
                  <a:srgbClr val="A31F34"/>
                </a:solidFill>
                <a:latin typeface="Exo 2" pitchFamily="2" charset="0"/>
                <a:ea typeface="+mj-ea"/>
                <a:cs typeface="+mj-cs"/>
              </a:rPr>
              <a:t>– </a:t>
            </a:r>
            <a:r>
              <a:rPr lang="en-US" sz="9600" dirty="0" smtClean="0">
                <a:solidFill>
                  <a:srgbClr val="A31F34"/>
                </a:solidFill>
                <a:latin typeface="Exo 2" pitchFamily="2" charset="0"/>
                <a:ea typeface="+mj-ea"/>
                <a:cs typeface="+mj-cs"/>
              </a:rPr>
              <a:t>Winning!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286" y="3867090"/>
            <a:ext cx="16578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003399"/>
                </a:solidFill>
                <a:latin typeface="Exo 2" pitchFamily="2" charset="0"/>
              </a:rPr>
              <a:t>David </a:t>
            </a:r>
            <a:r>
              <a:rPr lang="en-US" dirty="0" err="1" smtClean="0">
                <a:solidFill>
                  <a:srgbClr val="003399"/>
                </a:solidFill>
                <a:latin typeface="Exo 2" pitchFamily="2" charset="0"/>
              </a:rPr>
              <a:t>Nieborg</a:t>
            </a:r>
            <a:endParaRPr lang="en-US" dirty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52400" y="4243626"/>
            <a:ext cx="274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Postdoctoral Fellow,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University of  Amsterdam and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Massachusetts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Institute of Technology</a:t>
            </a:r>
            <a:endParaRPr lang="en-US" sz="1200" dirty="0"/>
          </a:p>
        </p:txBody>
      </p:sp>
      <p:pic>
        <p:nvPicPr>
          <p:cNvPr id="15" name="Picture 14" descr="David Niebor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9" y="2362200"/>
            <a:ext cx="1280160" cy="12801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2" name="TextBox 51"/>
          <p:cNvSpPr txBox="1"/>
          <p:nvPr/>
        </p:nvSpPr>
        <p:spPr>
          <a:xfrm>
            <a:off x="2557053" y="3867090"/>
            <a:ext cx="169309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003399"/>
                </a:solidFill>
                <a:latin typeface="Exo 2" pitchFamily="2" charset="0"/>
              </a:rPr>
              <a:t>Mark Coleman</a:t>
            </a:r>
            <a:endParaRPr lang="en-US" dirty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32000" y="4243626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Director, Digital Analytics,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 Turbine/WB Games</a:t>
            </a:r>
            <a:endParaRPr lang="en-US" sz="1200" dirty="0"/>
          </a:p>
        </p:txBody>
      </p:sp>
      <p:pic>
        <p:nvPicPr>
          <p:cNvPr id="55" name="Picture 54" descr="Mark Cole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19" y="2362200"/>
            <a:ext cx="1280160" cy="12801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6" name="TextBox 55"/>
          <p:cNvSpPr txBox="1"/>
          <p:nvPr/>
        </p:nvSpPr>
        <p:spPr>
          <a:xfrm>
            <a:off x="4532261" y="3867090"/>
            <a:ext cx="21114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err="1" smtClean="0">
                <a:solidFill>
                  <a:srgbClr val="003399"/>
                </a:solidFill>
                <a:latin typeface="Exo 2" pitchFamily="2" charset="0"/>
              </a:rPr>
              <a:t>Joost</a:t>
            </a:r>
            <a:r>
              <a:rPr lang="en-US" dirty="0" smtClean="0">
                <a:solidFill>
                  <a:srgbClr val="003399"/>
                </a:solidFill>
                <a:latin typeface="Exo 2" pitchFamily="2" charset="0"/>
              </a:rPr>
              <a:t> van </a:t>
            </a:r>
            <a:r>
              <a:rPr lang="en-US" dirty="0" err="1" smtClean="0">
                <a:solidFill>
                  <a:srgbClr val="003399"/>
                </a:solidFill>
                <a:latin typeface="Exo 2" pitchFamily="2" charset="0"/>
              </a:rPr>
              <a:t>Dreunen</a:t>
            </a:r>
            <a:endParaRPr lang="en-US" dirty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16400" y="4243626"/>
            <a:ext cx="274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Founder and CEO, </a:t>
            </a:r>
          </a:p>
          <a:p>
            <a:pPr algn="ctr"/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SuperData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 Research,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Adjunct Professor,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New York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Unversity</a:t>
            </a:r>
            <a:endParaRPr lang="en-US" sz="1200" dirty="0"/>
          </a:p>
        </p:txBody>
      </p:sp>
      <p:pic>
        <p:nvPicPr>
          <p:cNvPr id="59" name="Picture 58" descr="Joost van Dreun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919" y="2362200"/>
            <a:ext cx="1280160" cy="12801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0" name="TextBox 59"/>
          <p:cNvSpPr txBox="1"/>
          <p:nvPr/>
        </p:nvSpPr>
        <p:spPr>
          <a:xfrm>
            <a:off x="6962723" y="3867090"/>
            <a:ext cx="161935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003399"/>
                </a:solidFill>
                <a:latin typeface="Exo 2" pitchFamily="2" charset="0"/>
              </a:rPr>
              <a:t>Walter </a:t>
            </a:r>
            <a:r>
              <a:rPr lang="en-US" dirty="0" err="1" smtClean="0">
                <a:solidFill>
                  <a:srgbClr val="003399"/>
                </a:solidFill>
                <a:latin typeface="Exo 2" pitchFamily="2" charset="0"/>
              </a:rPr>
              <a:t>Somol</a:t>
            </a:r>
            <a:endParaRPr lang="en-US" dirty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1" y="4243626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VP, Publishing,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Harmonix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 Music Systems</a:t>
            </a:r>
            <a:endParaRPr lang="en-US" sz="1200" dirty="0"/>
          </a:p>
        </p:txBody>
      </p:sp>
      <p:pic>
        <p:nvPicPr>
          <p:cNvPr id="63" name="Picture 62" descr="Walter Somol-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2320" y="2362200"/>
            <a:ext cx="1280160" cy="12801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an white-01.jpg"/>
          <p:cNvPicPr>
            <a:picLocks noChangeAspect="1"/>
          </p:cNvPicPr>
          <p:nvPr/>
        </p:nvPicPr>
        <p:blipFill>
          <a:blip r:embed="rId2"/>
          <a:srcRect t="15151" r="1279" b="36364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95400"/>
          </a:xfrm>
        </p:spPr>
        <p:txBody>
          <a:bodyPr>
            <a:normAutofit fontScale="90000"/>
          </a:bodyPr>
          <a:lstStyle/>
          <a:p>
            <a:pPr marL="914400" indent="-914400" algn="ctr"/>
            <a:r>
              <a:rPr lang="en-US" sz="2200" dirty="0" smtClean="0">
                <a:solidFill>
                  <a:srgbClr val="A31F34"/>
                </a:solidFill>
                <a:latin typeface="Exo 2" pitchFamily="2" charset="0"/>
              </a:rPr>
              <a:t>How Will Big Data &amp; Cloud Computing Change Platform Thinking?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9049" y="4419600"/>
            <a:ext cx="212590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rgbClr val="003399"/>
                </a:solidFill>
                <a:latin typeface="Exo 2" pitchFamily="2" charset="0"/>
              </a:rPr>
              <a:t>Ming </a:t>
            </a:r>
            <a:r>
              <a:rPr lang="en-US" sz="3200" dirty="0" err="1" smtClean="0">
                <a:solidFill>
                  <a:srgbClr val="003399"/>
                </a:solidFill>
                <a:latin typeface="Exo 2" pitchFamily="2" charset="0"/>
              </a:rPr>
              <a:t>Zeng</a:t>
            </a:r>
            <a:endParaRPr lang="en-US" sz="3200" dirty="0" smtClean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0164" y="4953000"/>
            <a:ext cx="35836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>
                <a:solidFill>
                  <a:srgbClr val="666666"/>
                </a:solidFill>
                <a:latin typeface="Lato"/>
              </a:rPr>
              <a:t>Chief Strategy Officer, </a:t>
            </a:r>
            <a:r>
              <a:rPr lang="en-US" sz="2000" b="0" i="0" dirty="0" err="1" smtClean="0">
                <a:solidFill>
                  <a:srgbClr val="666666"/>
                </a:solidFill>
                <a:latin typeface="Lato"/>
              </a:rPr>
              <a:t>Alibaba</a:t>
            </a:r>
            <a:endParaRPr lang="en-US" sz="2000" b="0" i="0" dirty="0" smtClean="0">
              <a:solidFill>
                <a:srgbClr val="666666"/>
              </a:solidFill>
              <a:latin typeface="Lato"/>
            </a:endParaRPr>
          </a:p>
          <a:p>
            <a:endParaRPr lang="en-US" dirty="0"/>
          </a:p>
        </p:txBody>
      </p:sp>
      <p:pic>
        <p:nvPicPr>
          <p:cNvPr id="7" name="Picture 6" descr="Back B-01.jpg"/>
          <p:cNvPicPr>
            <a:picLocks noChangeAspect="1"/>
          </p:cNvPicPr>
          <p:nvPr/>
        </p:nvPicPr>
        <p:blipFill>
          <a:blip r:embed="rId3"/>
          <a:srcRect t="26666" b="58889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8" name="Picture 7" descr="Back B-01.jpg"/>
          <p:cNvPicPr>
            <a:picLocks noChangeAspect="1"/>
          </p:cNvPicPr>
          <p:nvPr/>
        </p:nvPicPr>
        <p:blipFill>
          <a:blip r:embed="rId3"/>
          <a:srcRect t="19999" b="65557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pic>
        <p:nvPicPr>
          <p:cNvPr id="9" name="Picture 8" descr="Ming Zeng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410" y="2057400"/>
            <a:ext cx="2199180" cy="21945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 B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696200" cy="609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ffectLst/>
                <a:latin typeface="Lato" pitchFamily="34" charset="0"/>
              </a:rPr>
              <a:t>MIT PLATFORM STRATEGY SUMMIT</a:t>
            </a:r>
            <a:endParaRPr lang="en-US" sz="3600" dirty="0">
              <a:solidFill>
                <a:schemeClr val="tx1"/>
              </a:solidFill>
              <a:effectLst/>
              <a:latin typeface="Lato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2133600"/>
            <a:ext cx="1255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  <a:latin typeface="Lato" pitchFamily="34" charset="0"/>
              </a:rPr>
              <a:t>2014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an white-01.jpg"/>
          <p:cNvPicPr>
            <a:picLocks noChangeAspect="1"/>
          </p:cNvPicPr>
          <p:nvPr/>
        </p:nvPicPr>
        <p:blipFill>
          <a:blip r:embed="rId2"/>
          <a:srcRect t="15151" r="1279" b="36364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95400"/>
          </a:xfrm>
        </p:spPr>
        <p:txBody>
          <a:bodyPr>
            <a:normAutofit fontScale="90000"/>
          </a:bodyPr>
          <a:lstStyle/>
          <a:p>
            <a:pPr marL="914400" indent="-914400" algn="ctr"/>
            <a:r>
              <a:rPr lang="en-US" sz="4000" dirty="0" smtClean="0">
                <a:solidFill>
                  <a:srgbClr val="A31F34"/>
                </a:solidFill>
                <a:latin typeface="Exo 2" pitchFamily="2" charset="0"/>
              </a:rPr>
              <a:t>What's the Future of Business?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3820" y="4419600"/>
            <a:ext cx="215636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rgbClr val="003399"/>
                </a:solidFill>
                <a:latin typeface="Exo 2" pitchFamily="2" charset="0"/>
              </a:rPr>
              <a:t>Brian Solis</a:t>
            </a:r>
            <a:endParaRPr lang="en-US" sz="3200" dirty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8468" y="4953000"/>
            <a:ext cx="40270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Principal Analyst, Altimeter Group</a:t>
            </a:r>
          </a:p>
          <a:p>
            <a:endParaRPr lang="en-US" dirty="0"/>
          </a:p>
        </p:txBody>
      </p:sp>
      <p:pic>
        <p:nvPicPr>
          <p:cNvPr id="7" name="Picture 6" descr="Back B-01.jpg"/>
          <p:cNvPicPr>
            <a:picLocks noChangeAspect="1"/>
          </p:cNvPicPr>
          <p:nvPr/>
        </p:nvPicPr>
        <p:blipFill>
          <a:blip r:embed="rId3"/>
          <a:srcRect t="26666" b="58889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8" name="Picture 7" descr="Back B-01.jpg"/>
          <p:cNvPicPr>
            <a:picLocks noChangeAspect="1"/>
          </p:cNvPicPr>
          <p:nvPr/>
        </p:nvPicPr>
        <p:blipFill>
          <a:blip r:embed="rId3"/>
          <a:srcRect t="19999" b="65557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pic>
        <p:nvPicPr>
          <p:cNvPr id="9" name="Picture 8" descr="Brian Solis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20" y="2057400"/>
            <a:ext cx="2194560" cy="218994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Mian white-01.jpg"/>
          <p:cNvPicPr>
            <a:picLocks noChangeAspect="1"/>
          </p:cNvPicPr>
          <p:nvPr/>
        </p:nvPicPr>
        <p:blipFill>
          <a:blip r:embed="rId2"/>
          <a:srcRect t="15151" r="1279" b="36364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pic>
        <p:nvPicPr>
          <p:cNvPr id="27" name="Picture 26" descr="Eric Graham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362200"/>
            <a:ext cx="1557753" cy="15544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 descr="Back B-01.jpg"/>
          <p:cNvPicPr>
            <a:picLocks noChangeAspect="1"/>
          </p:cNvPicPr>
          <p:nvPr/>
        </p:nvPicPr>
        <p:blipFill>
          <a:blip r:embed="rId4"/>
          <a:srcRect t="26666" b="58889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8" name="Picture 7" descr="Back B-01.jpg"/>
          <p:cNvPicPr>
            <a:picLocks noChangeAspect="1"/>
          </p:cNvPicPr>
          <p:nvPr/>
        </p:nvPicPr>
        <p:blipFill>
          <a:blip r:embed="rId4"/>
          <a:srcRect t="19999" b="65557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sp>
        <p:nvSpPr>
          <p:cNvPr id="10" name="Title 1"/>
          <p:cNvSpPr txBox="1">
            <a:spLocks noChangeAspect="1"/>
          </p:cNvSpPr>
          <p:nvPr/>
        </p:nvSpPr>
        <p:spPr>
          <a:xfrm>
            <a:off x="0" y="1447800"/>
            <a:ext cx="9144000" cy="6096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F34"/>
                </a:solidFill>
                <a:effectLst/>
                <a:uLnTx/>
                <a:uFillTx/>
                <a:latin typeface="Exo 2" pitchFamily="2" charset="0"/>
                <a:ea typeface="+mj-ea"/>
                <a:cs typeface="+mj-cs"/>
              </a:rPr>
              <a:t>Energy’s Digital Revolution: Emerging Platform Leaders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 noChangeAspect="1"/>
          </p:cNvSpPr>
          <p:nvPr/>
        </p:nvSpPr>
        <p:spPr>
          <a:xfrm>
            <a:off x="3886200" y="1066800"/>
            <a:ext cx="1371600" cy="6096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F34"/>
                </a:solidFill>
                <a:effectLst/>
                <a:uLnTx/>
                <a:uFillTx/>
                <a:latin typeface="Exo 2" pitchFamily="2" charset="0"/>
                <a:ea typeface="+mj-ea"/>
                <a:cs typeface="+mj-cs"/>
              </a:rPr>
              <a:t>Panel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F34"/>
                </a:solidFill>
                <a:effectLst/>
                <a:uLnTx/>
                <a:uFillTx/>
                <a:latin typeface="Exo 2" pitchFamily="2" charset="0"/>
                <a:ea typeface="+mj-ea"/>
                <a:cs typeface="+mj-cs"/>
              </a:rPr>
              <a:t>: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Peter Evans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24" y="2362200"/>
            <a:ext cx="1557753" cy="15544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676711" y="4038600"/>
            <a:ext cx="184697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  <a:latin typeface="Exo 2" pitchFamily="2" charset="0"/>
              </a:rPr>
              <a:t>Peter Evans</a:t>
            </a:r>
            <a:endParaRPr lang="en-US" sz="2400" dirty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1" y="4472226"/>
            <a:ext cx="2743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Vice President, </a:t>
            </a:r>
          </a:p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Center for Global Enterprise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27671" y="4038600"/>
            <a:ext cx="18886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  <a:latin typeface="Exo 2" pitchFamily="2" charset="0"/>
              </a:rPr>
              <a:t>Mike Kaplan</a:t>
            </a:r>
            <a:endParaRPr lang="en-US" sz="2400" dirty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1" y="4472226"/>
            <a:ext cx="2743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Vice President Marketing, </a:t>
            </a:r>
          </a:p>
          <a:p>
            <a:pPr algn="ctr"/>
            <a:r>
              <a:rPr 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Retroficiency</a:t>
            </a:r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endParaRPr lang="en-US" dirty="0"/>
          </a:p>
        </p:txBody>
      </p:sp>
      <p:pic>
        <p:nvPicPr>
          <p:cNvPr id="22" name="Picture 21" descr="Mike Kaplan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124" y="2362200"/>
            <a:ext cx="1557753" cy="15544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4" name="TextBox 23"/>
          <p:cNvSpPr txBox="1"/>
          <p:nvPr/>
        </p:nvSpPr>
        <p:spPr>
          <a:xfrm>
            <a:off x="6607492" y="4038600"/>
            <a:ext cx="18806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  <a:latin typeface="Exo 2" pitchFamily="2" charset="0"/>
              </a:rPr>
              <a:t>Eric Graham</a:t>
            </a:r>
            <a:endParaRPr lang="en-US" sz="2400" dirty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1" y="4472226"/>
            <a:ext cx="2743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Co-founder &amp; CEO, </a:t>
            </a:r>
          </a:p>
          <a:p>
            <a:pPr algn="ctr"/>
            <a:r>
              <a:rPr 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CrowdComfort</a:t>
            </a:r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an white-01.jpg"/>
          <p:cNvPicPr>
            <a:picLocks noChangeAspect="1"/>
          </p:cNvPicPr>
          <p:nvPr/>
        </p:nvPicPr>
        <p:blipFill>
          <a:blip r:embed="rId2"/>
          <a:srcRect t="15151" r="1279" b="36364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pic>
        <p:nvPicPr>
          <p:cNvPr id="10" name="Picture 9" descr="John Hagel III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10" y="2057400"/>
            <a:ext cx="2199180" cy="21945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95400"/>
          </a:xfrm>
        </p:spPr>
        <p:txBody>
          <a:bodyPr>
            <a:normAutofit fontScale="90000"/>
          </a:bodyPr>
          <a:lstStyle/>
          <a:p>
            <a:pPr marL="914400" indent="-914400" algn="ctr"/>
            <a:r>
              <a:rPr lang="en-US" sz="4000" dirty="0" smtClean="0">
                <a:solidFill>
                  <a:srgbClr val="A31F34"/>
                </a:solidFill>
                <a:latin typeface="Exo 2" pitchFamily="2" charset="0"/>
              </a:rPr>
              <a:t>Platform Pull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3783" y="4419600"/>
            <a:ext cx="219643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rgbClr val="003399"/>
                </a:solidFill>
                <a:latin typeface="Exo 2" pitchFamily="2" charset="0"/>
              </a:rPr>
              <a:t>John </a:t>
            </a:r>
            <a:r>
              <a:rPr lang="en-US" sz="3200" dirty="0" err="1" smtClean="0">
                <a:solidFill>
                  <a:srgbClr val="003399"/>
                </a:solidFill>
                <a:latin typeface="Exo 2" pitchFamily="2" charset="0"/>
              </a:rPr>
              <a:t>Hagel</a:t>
            </a:r>
            <a:endParaRPr lang="en-US" sz="3200" dirty="0" smtClean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7994" y="4953000"/>
            <a:ext cx="53880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Co-chairman, Deloitte LLP Center for the Edge</a:t>
            </a:r>
          </a:p>
          <a:p>
            <a:endParaRPr lang="en-US" dirty="0"/>
          </a:p>
        </p:txBody>
      </p:sp>
      <p:pic>
        <p:nvPicPr>
          <p:cNvPr id="7" name="Picture 6" descr="Back B-01.jpg"/>
          <p:cNvPicPr>
            <a:picLocks noChangeAspect="1"/>
          </p:cNvPicPr>
          <p:nvPr/>
        </p:nvPicPr>
        <p:blipFill>
          <a:blip r:embed="rId4"/>
          <a:srcRect t="26666" b="58889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8" name="Picture 7" descr="Back B-01.jpg"/>
          <p:cNvPicPr>
            <a:picLocks noChangeAspect="1"/>
          </p:cNvPicPr>
          <p:nvPr/>
        </p:nvPicPr>
        <p:blipFill>
          <a:blip r:embed="rId4"/>
          <a:srcRect t="19999" b="65557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an white-01.jpg"/>
          <p:cNvPicPr>
            <a:picLocks noChangeAspect="1"/>
          </p:cNvPicPr>
          <p:nvPr/>
        </p:nvPicPr>
        <p:blipFill>
          <a:blip r:embed="rId2"/>
          <a:srcRect t="15151" r="1279" b="36364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95400"/>
          </a:xfrm>
        </p:spPr>
        <p:txBody>
          <a:bodyPr>
            <a:normAutofit fontScale="90000"/>
          </a:bodyPr>
          <a:lstStyle/>
          <a:p>
            <a:pPr marL="914400" indent="-914400" algn="ctr"/>
            <a:r>
              <a:rPr lang="en-US" sz="4000" dirty="0" smtClean="0">
                <a:solidFill>
                  <a:srgbClr val="A31F34"/>
                </a:solidFill>
                <a:latin typeface="Exo 2" pitchFamily="2" charset="0"/>
              </a:rPr>
              <a:t>Education Platforms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84628" y="4419600"/>
            <a:ext cx="2574744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rgbClr val="003399"/>
                </a:solidFill>
                <a:latin typeface="Exo 2" pitchFamily="2" charset="0"/>
              </a:rPr>
              <a:t>Jose Fuentes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7803" y="4953000"/>
            <a:ext cx="32683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>
                <a:solidFill>
                  <a:srgbClr val="666666"/>
                </a:solidFill>
                <a:latin typeface="Lato"/>
              </a:rPr>
              <a:t>Co-founder, </a:t>
            </a:r>
            <a:r>
              <a:rPr lang="en-US" sz="2000" b="0" i="0" dirty="0" err="1" smtClean="0">
                <a:solidFill>
                  <a:srgbClr val="666666"/>
                </a:solidFill>
                <a:latin typeface="Lato"/>
              </a:rPr>
              <a:t>Duolingo</a:t>
            </a:r>
            <a:endParaRPr lang="en-US" sz="2000" b="0" i="0" dirty="0" smtClean="0">
              <a:solidFill>
                <a:srgbClr val="666666"/>
              </a:solidFill>
              <a:latin typeface="Lato"/>
            </a:endParaRPr>
          </a:p>
          <a:p>
            <a:endParaRPr lang="en-US" dirty="0"/>
          </a:p>
        </p:txBody>
      </p:sp>
      <p:pic>
        <p:nvPicPr>
          <p:cNvPr id="7" name="Picture 6" descr="Back B-01.jpg"/>
          <p:cNvPicPr>
            <a:picLocks noChangeAspect="1"/>
          </p:cNvPicPr>
          <p:nvPr/>
        </p:nvPicPr>
        <p:blipFill>
          <a:blip r:embed="rId3"/>
          <a:srcRect t="26666" b="58889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8" name="Picture 7" descr="Back B-01.jpg"/>
          <p:cNvPicPr>
            <a:picLocks noChangeAspect="1"/>
          </p:cNvPicPr>
          <p:nvPr/>
        </p:nvPicPr>
        <p:blipFill>
          <a:blip r:embed="rId3"/>
          <a:srcRect t="19999" b="65557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pic>
        <p:nvPicPr>
          <p:cNvPr id="9" name="Picture 8" descr="Jose Fuentes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410" y="2057400"/>
            <a:ext cx="2199180" cy="21945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an white-01.jpg"/>
          <p:cNvPicPr>
            <a:picLocks noChangeAspect="1"/>
          </p:cNvPicPr>
          <p:nvPr/>
        </p:nvPicPr>
        <p:blipFill>
          <a:blip r:embed="rId2"/>
          <a:srcRect t="15151" r="1279" b="36364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95400"/>
          </a:xfrm>
        </p:spPr>
        <p:txBody>
          <a:bodyPr>
            <a:normAutofit fontScale="90000"/>
          </a:bodyPr>
          <a:lstStyle/>
          <a:p>
            <a:pPr marL="914400" indent="-914400" algn="ctr"/>
            <a:r>
              <a:rPr lang="en-US" sz="4000" dirty="0" smtClean="0">
                <a:solidFill>
                  <a:srgbClr val="A31F34"/>
                </a:solidFill>
                <a:latin typeface="Exo 2" pitchFamily="2" charset="0"/>
              </a:rPr>
              <a:t>Publishing Platforms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8179" y="4419600"/>
            <a:ext cx="262764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rgbClr val="003399"/>
                </a:solidFill>
                <a:latin typeface="Exo 2" pitchFamily="2" charset="0"/>
              </a:rPr>
              <a:t>Eileen </a:t>
            </a:r>
            <a:r>
              <a:rPr lang="en-US" sz="3200" dirty="0" err="1" smtClean="0">
                <a:solidFill>
                  <a:srgbClr val="003399"/>
                </a:solidFill>
                <a:latin typeface="Exo 2" pitchFamily="2" charset="0"/>
              </a:rPr>
              <a:t>Gittins</a:t>
            </a:r>
            <a:endParaRPr lang="en-US" sz="3200" dirty="0" smtClean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8943" y="4953000"/>
            <a:ext cx="406611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>
                <a:solidFill>
                  <a:srgbClr val="666666"/>
                </a:solidFill>
                <a:latin typeface="Lato"/>
              </a:rPr>
              <a:t>Founder, President and CEO, Blurb</a:t>
            </a:r>
          </a:p>
          <a:p>
            <a:endParaRPr lang="en-US" dirty="0"/>
          </a:p>
        </p:txBody>
      </p:sp>
      <p:pic>
        <p:nvPicPr>
          <p:cNvPr id="7" name="Picture 6" descr="Back B-01.jpg"/>
          <p:cNvPicPr>
            <a:picLocks noChangeAspect="1"/>
          </p:cNvPicPr>
          <p:nvPr/>
        </p:nvPicPr>
        <p:blipFill>
          <a:blip r:embed="rId3"/>
          <a:srcRect t="26666" b="58889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8" name="Picture 7" descr="Back B-01.jpg"/>
          <p:cNvPicPr>
            <a:picLocks noChangeAspect="1"/>
          </p:cNvPicPr>
          <p:nvPr/>
        </p:nvPicPr>
        <p:blipFill>
          <a:blip r:embed="rId3"/>
          <a:srcRect t="19999" b="65557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pic>
        <p:nvPicPr>
          <p:cNvPr id="10" name="Picture 9" descr="Eileen Gittins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410" y="2057400"/>
            <a:ext cx="2199180" cy="21945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ian white-01.jpg"/>
          <p:cNvPicPr>
            <a:picLocks noChangeAspect="1"/>
          </p:cNvPicPr>
          <p:nvPr/>
        </p:nvPicPr>
        <p:blipFill>
          <a:blip r:embed="rId2"/>
          <a:srcRect t="15151" r="1279" b="36364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pic>
        <p:nvPicPr>
          <p:cNvPr id="33" name="Picture 32" descr="Jeff Jarvis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362200"/>
            <a:ext cx="1832650" cy="1828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Picture 31" descr="Rich Miner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362200"/>
            <a:ext cx="1832650" cy="1828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 descr="Back B-01.jpg"/>
          <p:cNvPicPr>
            <a:picLocks noChangeAspect="1"/>
          </p:cNvPicPr>
          <p:nvPr/>
        </p:nvPicPr>
        <p:blipFill>
          <a:blip r:embed="rId5"/>
          <a:srcRect t="26666" b="58889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8" name="Picture 7" descr="Back B-01.jpg"/>
          <p:cNvPicPr>
            <a:picLocks noChangeAspect="1"/>
          </p:cNvPicPr>
          <p:nvPr/>
        </p:nvPicPr>
        <p:blipFill>
          <a:blip r:embed="rId5"/>
          <a:srcRect t="19999" b="65557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sp>
        <p:nvSpPr>
          <p:cNvPr id="10" name="Title 1"/>
          <p:cNvSpPr txBox="1">
            <a:spLocks noChangeAspect="1"/>
          </p:cNvSpPr>
          <p:nvPr/>
        </p:nvSpPr>
        <p:spPr>
          <a:xfrm>
            <a:off x="0" y="1447800"/>
            <a:ext cx="9144000" cy="6096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1F34"/>
                </a:solidFill>
                <a:effectLst/>
                <a:uLnTx/>
                <a:uFillTx/>
                <a:latin typeface="Exo 2" pitchFamily="2" charset="0"/>
                <a:ea typeface="+mj-ea"/>
                <a:cs typeface="+mj-cs"/>
              </a:rPr>
              <a:t>Fireside Chat: The Investing Ecosystem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0852" y="4193232"/>
            <a:ext cx="190949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003399"/>
                </a:solidFill>
                <a:latin typeface="Exo 2" pitchFamily="2" charset="0"/>
              </a:rPr>
              <a:t>Rich Miner</a:t>
            </a:r>
            <a:endParaRPr lang="en-US" sz="2800" dirty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1" y="4648200"/>
            <a:ext cx="27431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Co-founder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, Android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59375" y="4175611"/>
            <a:ext cx="177805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003399"/>
                </a:solidFill>
                <a:latin typeface="Exo 2" pitchFamily="2" charset="0"/>
              </a:rPr>
              <a:t>Jeff Jarvis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1" y="4654153"/>
            <a:ext cx="27431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Journalist and Media Expert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an white-01.jpg"/>
          <p:cNvPicPr>
            <a:picLocks noChangeAspect="1"/>
          </p:cNvPicPr>
          <p:nvPr/>
        </p:nvPicPr>
        <p:blipFill>
          <a:blip r:embed="rId2"/>
          <a:srcRect t="15151" r="1279" b="36364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pic>
        <p:nvPicPr>
          <p:cNvPr id="9" name="Picture 8" descr="Andrew Rosenthal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10" y="2057400"/>
            <a:ext cx="2199180" cy="21945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95400"/>
          </a:xfrm>
        </p:spPr>
        <p:txBody>
          <a:bodyPr>
            <a:normAutofit fontScale="90000"/>
          </a:bodyPr>
          <a:lstStyle/>
          <a:p>
            <a:pPr marL="914400" indent="-914400" algn="ctr"/>
            <a:r>
              <a:rPr lang="en-US" sz="4000" dirty="0" smtClean="0">
                <a:solidFill>
                  <a:srgbClr val="A31F34"/>
                </a:solidFill>
                <a:latin typeface="Exo 2" pitchFamily="2" charset="0"/>
              </a:rPr>
              <a:t>Jawbone Platform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9645" y="4419600"/>
            <a:ext cx="362471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rgbClr val="003399"/>
                </a:solidFill>
                <a:latin typeface="Exo 2" pitchFamily="2" charset="0"/>
              </a:rPr>
              <a:t>Andrew Rosenthal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3018" y="4953000"/>
            <a:ext cx="54379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>
                <a:solidFill>
                  <a:srgbClr val="666666"/>
                </a:solidFill>
                <a:latin typeface="Lato"/>
              </a:rPr>
              <a:t>Group Manager: Wellness + Platform, Jawbone</a:t>
            </a:r>
          </a:p>
          <a:p>
            <a:endParaRPr lang="en-US" dirty="0"/>
          </a:p>
        </p:txBody>
      </p:sp>
      <p:pic>
        <p:nvPicPr>
          <p:cNvPr id="7" name="Picture 6" descr="Back B-01.jpg"/>
          <p:cNvPicPr>
            <a:picLocks noChangeAspect="1"/>
          </p:cNvPicPr>
          <p:nvPr/>
        </p:nvPicPr>
        <p:blipFill>
          <a:blip r:embed="rId4"/>
          <a:srcRect t="26666" b="58889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8" name="Picture 7" descr="Back B-01.jpg"/>
          <p:cNvPicPr>
            <a:picLocks noChangeAspect="1"/>
          </p:cNvPicPr>
          <p:nvPr/>
        </p:nvPicPr>
        <p:blipFill>
          <a:blip r:embed="rId4"/>
          <a:srcRect t="19999" b="65557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an white-01.jpg"/>
          <p:cNvPicPr>
            <a:picLocks noChangeAspect="1"/>
          </p:cNvPicPr>
          <p:nvPr/>
        </p:nvPicPr>
        <p:blipFill>
          <a:blip r:embed="rId2"/>
          <a:srcRect t="15151" r="1279" b="36364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95400"/>
          </a:xfrm>
        </p:spPr>
        <p:txBody>
          <a:bodyPr>
            <a:normAutofit fontScale="90000"/>
          </a:bodyPr>
          <a:lstStyle/>
          <a:p>
            <a:pPr marL="914400" indent="-914400" algn="ctr"/>
            <a:r>
              <a:rPr lang="en-US" sz="4000" dirty="0" smtClean="0">
                <a:solidFill>
                  <a:srgbClr val="A31F34"/>
                </a:solidFill>
                <a:latin typeface="Exo 2" pitchFamily="2" charset="0"/>
              </a:rPr>
              <a:t>On-line Staffing Platforms Go Global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7923" y="4419600"/>
            <a:ext cx="3328154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99"/>
                </a:solidFill>
                <a:latin typeface="Exo 2" pitchFamily="2" charset="0"/>
              </a:rPr>
              <a:t>Stephane</a:t>
            </a:r>
            <a:r>
              <a:rPr lang="en-US" sz="3200" dirty="0" smtClean="0">
                <a:solidFill>
                  <a:srgbClr val="003399"/>
                </a:solidFill>
                <a:latin typeface="Exo 2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Exo 2" pitchFamily="2" charset="0"/>
              </a:rPr>
              <a:t>Kasriel</a:t>
            </a:r>
            <a:endParaRPr lang="en-US" sz="3200" dirty="0" smtClean="0">
              <a:solidFill>
                <a:srgbClr val="003399"/>
              </a:solidFill>
              <a:latin typeface="Exo 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3018" y="4953000"/>
            <a:ext cx="54379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>
                <a:solidFill>
                  <a:srgbClr val="666666"/>
                </a:solidFill>
                <a:latin typeface="Lato"/>
              </a:rPr>
              <a:t>SVP Product and Engineering, </a:t>
            </a:r>
            <a:r>
              <a:rPr lang="en-US" sz="2000" b="0" i="0" dirty="0" err="1" smtClean="0">
                <a:solidFill>
                  <a:srgbClr val="666666"/>
                </a:solidFill>
                <a:latin typeface="Lato"/>
              </a:rPr>
              <a:t>Elance-oDesk</a:t>
            </a:r>
            <a:endParaRPr lang="en-US" sz="2000" b="0" i="0" dirty="0" smtClean="0">
              <a:solidFill>
                <a:srgbClr val="666666"/>
              </a:solidFill>
              <a:latin typeface="Lato"/>
            </a:endParaRPr>
          </a:p>
          <a:p>
            <a:endParaRPr lang="en-US" dirty="0"/>
          </a:p>
        </p:txBody>
      </p:sp>
      <p:pic>
        <p:nvPicPr>
          <p:cNvPr id="7" name="Picture 6" descr="Back B-01.jpg"/>
          <p:cNvPicPr>
            <a:picLocks noChangeAspect="1"/>
          </p:cNvPicPr>
          <p:nvPr/>
        </p:nvPicPr>
        <p:blipFill>
          <a:blip r:embed="rId3"/>
          <a:srcRect t="26666" b="58889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pic>
        <p:nvPicPr>
          <p:cNvPr id="8" name="Picture 7" descr="Back B-01.jpg"/>
          <p:cNvPicPr>
            <a:picLocks noChangeAspect="1"/>
          </p:cNvPicPr>
          <p:nvPr/>
        </p:nvPicPr>
        <p:blipFill>
          <a:blip r:embed="rId3"/>
          <a:srcRect t="19999" b="65557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pic>
        <p:nvPicPr>
          <p:cNvPr id="10" name="Picture 9" descr="Stephane Kasriel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410" y="2057400"/>
            <a:ext cx="2199180" cy="21945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1308</TotalTime>
  <Words>241</Words>
  <Application>Microsoft Macintosh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MIT PLATFORM STRATEGY SUMMIT</vt:lpstr>
      <vt:lpstr>What's the Future of Business? </vt:lpstr>
      <vt:lpstr>PowerPoint Presentation</vt:lpstr>
      <vt:lpstr>Platform Pull </vt:lpstr>
      <vt:lpstr>Education Platforms </vt:lpstr>
      <vt:lpstr>Publishing Platforms </vt:lpstr>
      <vt:lpstr>PowerPoint Presentation</vt:lpstr>
      <vt:lpstr>Jawbone Platform </vt:lpstr>
      <vt:lpstr>On-line Staffing Platforms Go Global </vt:lpstr>
      <vt:lpstr>Markets &amp; Platforms </vt:lpstr>
      <vt:lpstr>Building Communites on Gaming Platforms </vt:lpstr>
      <vt:lpstr>PowerPoint Presentation</vt:lpstr>
      <vt:lpstr>How Will Big Data &amp; Cloud Computing Change Platform Thinking?  </vt:lpstr>
      <vt:lpstr>MIT PLATFORM STRATEGY SUMMIT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PLATFORM STRATEGY SUMMIT</dc:title>
  <dc:creator>Nejc</dc:creator>
  <cp:lastModifiedBy>G Parker</cp:lastModifiedBy>
  <cp:revision>42</cp:revision>
  <dcterms:created xsi:type="dcterms:W3CDTF">2014-07-05T10:07:32Z</dcterms:created>
  <dcterms:modified xsi:type="dcterms:W3CDTF">2014-07-23T19:45:33Z</dcterms:modified>
</cp:coreProperties>
</file>